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Times New Roman" panose="02020603050405020304" pitchFamily="18" charset="0"/>
      <p:regular r:id="rId13"/>
    </p:embeddedFont>
    <p:embeddedFont>
      <p:font typeface="Times New Roman Bold" panose="02020803070505020304" pitchFamily="18" charset="0"/>
      <p:regular r:id="rId14"/>
      <p:bold r:id="rId15"/>
    </p:embeddedFont>
    <p:embeddedFont>
      <p:font typeface="Times New Roman Ultra-Bold"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DFC"/>
        </a:solidFill>
        <a:effectLst/>
      </p:bgPr>
    </p:bg>
    <p:spTree>
      <p:nvGrpSpPr>
        <p:cNvPr id="1" name=""/>
        <p:cNvGrpSpPr/>
        <p:nvPr/>
      </p:nvGrpSpPr>
      <p:grpSpPr>
        <a:xfrm>
          <a:off x="0" y="0"/>
          <a:ext cx="0" cy="0"/>
          <a:chOff x="0" y="0"/>
          <a:chExt cx="0" cy="0"/>
        </a:xfrm>
      </p:grpSpPr>
      <p:sp>
        <p:nvSpPr>
          <p:cNvPr id="2" name="Freeform 2"/>
          <p:cNvSpPr/>
          <p:nvPr/>
        </p:nvSpPr>
        <p:spPr>
          <a:xfrm>
            <a:off x="-2391600" y="0"/>
            <a:ext cx="21339647" cy="14217540"/>
          </a:xfrm>
          <a:custGeom>
            <a:avLst/>
            <a:gdLst/>
            <a:ahLst/>
            <a:cxnLst/>
            <a:rect l="l" t="t" r="r" b="b"/>
            <a:pathLst>
              <a:path w="21339647" h="14217540">
                <a:moveTo>
                  <a:pt x="0" y="0"/>
                </a:moveTo>
                <a:lnTo>
                  <a:pt x="21339647" y="0"/>
                </a:lnTo>
                <a:lnTo>
                  <a:pt x="21339647" y="14217540"/>
                </a:lnTo>
                <a:lnTo>
                  <a:pt x="0" y="14217540"/>
                </a:lnTo>
                <a:lnTo>
                  <a:pt x="0" y="0"/>
                </a:lnTo>
                <a:close/>
              </a:path>
            </a:pathLst>
          </a:custGeom>
          <a:blipFill>
            <a:blip r:embed="rId2">
              <a:alphaModFix amt="51000"/>
            </a:blip>
            <a:stretch>
              <a:fillRect/>
            </a:stretch>
          </a:blipFill>
        </p:spPr>
      </p:sp>
      <p:grpSp>
        <p:nvGrpSpPr>
          <p:cNvPr id="3" name="Group 3"/>
          <p:cNvGrpSpPr/>
          <p:nvPr/>
        </p:nvGrpSpPr>
        <p:grpSpPr>
          <a:xfrm>
            <a:off x="-4114800" y="-473864"/>
            <a:ext cx="23191833" cy="15370964"/>
            <a:chOff x="0" y="0"/>
            <a:chExt cx="5024404" cy="2923180"/>
          </a:xfrm>
        </p:grpSpPr>
        <p:sp>
          <p:nvSpPr>
            <p:cNvPr id="4" name="Freeform 4"/>
            <p:cNvSpPr/>
            <p:nvPr/>
          </p:nvSpPr>
          <p:spPr>
            <a:xfrm>
              <a:off x="0" y="0"/>
              <a:ext cx="5024404" cy="2923180"/>
            </a:xfrm>
            <a:custGeom>
              <a:avLst/>
              <a:gdLst/>
              <a:ahLst/>
              <a:cxnLst/>
              <a:rect l="l" t="t" r="r" b="b"/>
              <a:pathLst>
                <a:path w="5024404" h="2923180">
                  <a:moveTo>
                    <a:pt x="0" y="0"/>
                  </a:moveTo>
                  <a:lnTo>
                    <a:pt x="5024404" y="0"/>
                  </a:lnTo>
                  <a:lnTo>
                    <a:pt x="5024404" y="2923180"/>
                  </a:lnTo>
                  <a:lnTo>
                    <a:pt x="0" y="2923180"/>
                  </a:lnTo>
                  <a:close/>
                </a:path>
              </a:pathLst>
            </a:custGeom>
            <a:solidFill>
              <a:srgbClr val="510099">
                <a:alpha val="87843"/>
              </a:srgbClr>
            </a:solidFill>
          </p:spPr>
        </p:sp>
        <p:sp>
          <p:nvSpPr>
            <p:cNvPr id="5" name="TextBox 5"/>
            <p:cNvSpPr txBox="1"/>
            <p:nvPr/>
          </p:nvSpPr>
          <p:spPr>
            <a:xfrm>
              <a:off x="0" y="-95250"/>
              <a:ext cx="5024404" cy="3018430"/>
            </a:xfrm>
            <a:prstGeom prst="rect">
              <a:avLst/>
            </a:prstGeom>
          </p:spPr>
          <p:txBody>
            <a:bodyPr lIns="50800" tIns="50800" rIns="50800" bIns="50800" rtlCol="0" anchor="ctr"/>
            <a:lstStyle/>
            <a:p>
              <a:pPr algn="ctr">
                <a:lnSpc>
                  <a:spcPts val="3359"/>
                </a:lnSpc>
              </a:pPr>
              <a:endParaRPr/>
            </a:p>
          </p:txBody>
        </p:sp>
      </p:grpSp>
      <p:sp>
        <p:nvSpPr>
          <p:cNvPr id="6" name="TextBox 6"/>
          <p:cNvSpPr txBox="1"/>
          <p:nvPr/>
        </p:nvSpPr>
        <p:spPr>
          <a:xfrm>
            <a:off x="1299717" y="3329906"/>
            <a:ext cx="14876794" cy="3481884"/>
          </a:xfrm>
          <a:prstGeom prst="rect">
            <a:avLst/>
          </a:prstGeom>
        </p:spPr>
        <p:txBody>
          <a:bodyPr lIns="0" tIns="0" rIns="0" bIns="0" rtlCol="0" anchor="t">
            <a:spAutoFit/>
          </a:bodyPr>
          <a:lstStyle/>
          <a:p>
            <a:pPr algn="ctr">
              <a:lnSpc>
                <a:spcPts val="12411"/>
              </a:lnSpc>
            </a:pPr>
            <a:r>
              <a:rPr lang="en-US" sz="12411">
                <a:solidFill>
                  <a:srgbClr val="FFFDFC"/>
                </a:solidFill>
                <a:latin typeface="Times New Roman Ultra-Bold"/>
              </a:rPr>
              <a:t>Asking</a:t>
            </a:r>
          </a:p>
          <a:p>
            <a:pPr algn="ctr">
              <a:lnSpc>
                <a:spcPts val="12411"/>
              </a:lnSpc>
            </a:pPr>
            <a:r>
              <a:rPr lang="en-US" sz="12411">
                <a:solidFill>
                  <a:srgbClr val="FFFDFC"/>
                </a:solidFill>
                <a:latin typeface="Times New Roman Ultra-Bold"/>
              </a:rPr>
              <a:t>Smart Question</a:t>
            </a:r>
          </a:p>
        </p:txBody>
      </p:sp>
      <p:grpSp>
        <p:nvGrpSpPr>
          <p:cNvPr id="7" name="Group 7"/>
          <p:cNvGrpSpPr/>
          <p:nvPr/>
        </p:nvGrpSpPr>
        <p:grpSpPr>
          <a:xfrm rot="-10800000">
            <a:off x="11817616" y="-2321203"/>
            <a:ext cx="13196359" cy="11546814"/>
            <a:chOff x="0" y="0"/>
            <a:chExt cx="812800" cy="711200"/>
          </a:xfrm>
        </p:grpSpPr>
        <p:sp>
          <p:nvSpPr>
            <p:cNvPr id="8" name="Freeform 8"/>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FF8A00">
                <a:alpha val="88627"/>
              </a:srgbClr>
            </a:solidFill>
          </p:spPr>
        </p:sp>
        <p:sp>
          <p:nvSpPr>
            <p:cNvPr id="9" name="TextBox 9"/>
            <p:cNvSpPr txBox="1"/>
            <p:nvPr/>
          </p:nvSpPr>
          <p:spPr>
            <a:xfrm>
              <a:off x="127000" y="234950"/>
              <a:ext cx="558800" cy="425450"/>
            </a:xfrm>
            <a:prstGeom prst="rect">
              <a:avLst/>
            </a:prstGeom>
          </p:spPr>
          <p:txBody>
            <a:bodyPr lIns="50800" tIns="50800" rIns="50800" bIns="50800" rtlCol="0" anchor="ctr"/>
            <a:lstStyle/>
            <a:p>
              <a:pPr algn="ctr">
                <a:lnSpc>
                  <a:spcPts val="3359"/>
                </a:lnSpc>
              </a:pPr>
              <a:endParaRPr/>
            </a:p>
          </p:txBody>
        </p:sp>
      </p:grpSp>
      <p:sp>
        <p:nvSpPr>
          <p:cNvPr id="10" name="TextBox 8">
            <a:extLst>
              <a:ext uri="{FF2B5EF4-FFF2-40B4-BE49-F238E27FC236}">
                <a16:creationId xmlns:a16="http://schemas.microsoft.com/office/drawing/2014/main" id="{0966655D-B8FC-60C7-ED7D-1E2D7635E550}"/>
              </a:ext>
            </a:extLst>
          </p:cNvPr>
          <p:cNvSpPr txBox="1"/>
          <p:nvPr/>
        </p:nvSpPr>
        <p:spPr>
          <a:xfrm>
            <a:off x="2994450" y="5718927"/>
            <a:ext cx="6181505" cy="1110882"/>
          </a:xfrm>
          <a:prstGeom prst="rect">
            <a:avLst/>
          </a:prstGeom>
        </p:spPr>
        <p:txBody>
          <a:bodyPr lIns="0" tIns="0" rIns="0" bIns="0" rtlCol="0" anchor="t">
            <a:spAutoFit/>
          </a:bodyPr>
          <a:lstStyle/>
          <a:p>
            <a:pPr>
              <a:lnSpc>
                <a:spcPts val="10800"/>
              </a:lnSpc>
            </a:pPr>
            <a:r>
              <a:rPr lang="en-US" sz="2400" dirty="0">
                <a:solidFill>
                  <a:srgbClr val="FFFDFC"/>
                </a:solidFill>
                <a:latin typeface="Times New Roman Bold"/>
              </a:rPr>
              <a:t>Nguyen Dinh Ngoc Tri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DFC"/>
        </a:solidFill>
        <a:effectLst/>
      </p:bgPr>
    </p:bg>
    <p:spTree>
      <p:nvGrpSpPr>
        <p:cNvPr id="1" name=""/>
        <p:cNvGrpSpPr/>
        <p:nvPr/>
      </p:nvGrpSpPr>
      <p:grpSpPr>
        <a:xfrm>
          <a:off x="0" y="0"/>
          <a:ext cx="0" cy="0"/>
          <a:chOff x="0" y="0"/>
          <a:chExt cx="0" cy="0"/>
        </a:xfrm>
      </p:grpSpPr>
      <p:sp>
        <p:nvSpPr>
          <p:cNvPr id="2" name="Freeform 2"/>
          <p:cNvSpPr/>
          <p:nvPr/>
        </p:nvSpPr>
        <p:spPr>
          <a:xfrm>
            <a:off x="-3004816" y="-779923"/>
            <a:ext cx="10520304" cy="11846846"/>
          </a:xfrm>
          <a:custGeom>
            <a:avLst/>
            <a:gdLst/>
            <a:ahLst/>
            <a:cxnLst/>
            <a:rect l="l" t="t" r="r" b="b"/>
            <a:pathLst>
              <a:path w="10520304" h="11846846">
                <a:moveTo>
                  <a:pt x="0" y="0"/>
                </a:moveTo>
                <a:lnTo>
                  <a:pt x="10520304" y="0"/>
                </a:lnTo>
                <a:lnTo>
                  <a:pt x="10520304" y="11846846"/>
                </a:lnTo>
                <a:lnTo>
                  <a:pt x="0" y="11846846"/>
                </a:lnTo>
                <a:lnTo>
                  <a:pt x="0" y="0"/>
                </a:lnTo>
                <a:close/>
              </a:path>
            </a:pathLst>
          </a:custGeom>
          <a:blipFill>
            <a:blip r:embed="rId2"/>
            <a:stretch>
              <a:fillRect r="-70297"/>
            </a:stretch>
          </a:blipFill>
        </p:spPr>
      </p:sp>
      <p:grpSp>
        <p:nvGrpSpPr>
          <p:cNvPr id="3" name="Group 3"/>
          <p:cNvGrpSpPr/>
          <p:nvPr/>
        </p:nvGrpSpPr>
        <p:grpSpPr>
          <a:xfrm>
            <a:off x="-1723762" y="-1263736"/>
            <a:ext cx="9239250" cy="14154883"/>
            <a:chOff x="0" y="0"/>
            <a:chExt cx="2433383" cy="3728035"/>
          </a:xfrm>
        </p:grpSpPr>
        <p:sp>
          <p:nvSpPr>
            <p:cNvPr id="4" name="Freeform 4"/>
            <p:cNvSpPr/>
            <p:nvPr/>
          </p:nvSpPr>
          <p:spPr>
            <a:xfrm>
              <a:off x="0" y="0"/>
              <a:ext cx="2433383" cy="3728035"/>
            </a:xfrm>
            <a:custGeom>
              <a:avLst/>
              <a:gdLst/>
              <a:ahLst/>
              <a:cxnLst/>
              <a:rect l="l" t="t" r="r" b="b"/>
              <a:pathLst>
                <a:path w="2433383" h="3728035">
                  <a:moveTo>
                    <a:pt x="0" y="0"/>
                  </a:moveTo>
                  <a:lnTo>
                    <a:pt x="2433383" y="0"/>
                  </a:lnTo>
                  <a:lnTo>
                    <a:pt x="2433383" y="3728035"/>
                  </a:lnTo>
                  <a:lnTo>
                    <a:pt x="0" y="3728035"/>
                  </a:lnTo>
                  <a:close/>
                </a:path>
              </a:pathLst>
            </a:custGeom>
            <a:solidFill>
              <a:srgbClr val="510099">
                <a:alpha val="87843"/>
              </a:srgbClr>
            </a:solidFill>
          </p:spPr>
        </p:sp>
        <p:sp>
          <p:nvSpPr>
            <p:cNvPr id="5" name="TextBox 5"/>
            <p:cNvSpPr txBox="1"/>
            <p:nvPr/>
          </p:nvSpPr>
          <p:spPr>
            <a:xfrm>
              <a:off x="0" y="-95250"/>
              <a:ext cx="2433383" cy="3823285"/>
            </a:xfrm>
            <a:prstGeom prst="rect">
              <a:avLst/>
            </a:prstGeom>
          </p:spPr>
          <p:txBody>
            <a:bodyPr lIns="50800" tIns="50800" rIns="50800" bIns="50800" rtlCol="0" anchor="ctr"/>
            <a:lstStyle/>
            <a:p>
              <a:pPr algn="ctr">
                <a:lnSpc>
                  <a:spcPts val="3359"/>
                </a:lnSpc>
              </a:pPr>
              <a:endParaRPr/>
            </a:p>
          </p:txBody>
        </p:sp>
      </p:grpSp>
      <p:sp>
        <p:nvSpPr>
          <p:cNvPr id="6" name="Freeform 6"/>
          <p:cNvSpPr/>
          <p:nvPr/>
        </p:nvSpPr>
        <p:spPr>
          <a:xfrm>
            <a:off x="5912113" y="8301839"/>
            <a:ext cx="3206750" cy="3206750"/>
          </a:xfrm>
          <a:custGeom>
            <a:avLst/>
            <a:gdLst/>
            <a:ahLst/>
            <a:cxnLst/>
            <a:rect l="l" t="t" r="r" b="b"/>
            <a:pathLst>
              <a:path w="3206750" h="3206750">
                <a:moveTo>
                  <a:pt x="0" y="0"/>
                </a:moveTo>
                <a:lnTo>
                  <a:pt x="3206750" y="0"/>
                </a:lnTo>
                <a:lnTo>
                  <a:pt x="3206750" y="3206750"/>
                </a:lnTo>
                <a:lnTo>
                  <a:pt x="0" y="32067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6817707" y="8897915"/>
            <a:ext cx="1431331" cy="1007299"/>
          </a:xfrm>
          <a:custGeom>
            <a:avLst/>
            <a:gdLst/>
            <a:ahLst/>
            <a:cxnLst/>
            <a:rect l="l" t="t" r="r" b="b"/>
            <a:pathLst>
              <a:path w="1431331" h="1007299">
                <a:moveTo>
                  <a:pt x="0" y="0"/>
                </a:moveTo>
                <a:lnTo>
                  <a:pt x="1431330" y="0"/>
                </a:lnTo>
                <a:lnTo>
                  <a:pt x="1431330" y="1007299"/>
                </a:lnTo>
                <a:lnTo>
                  <a:pt x="0" y="10072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288025" y="2266513"/>
            <a:ext cx="6181505" cy="6257925"/>
          </a:xfrm>
          <a:prstGeom prst="rect">
            <a:avLst/>
          </a:prstGeom>
        </p:spPr>
        <p:txBody>
          <a:bodyPr lIns="0" tIns="0" rIns="0" bIns="0" rtlCol="0" anchor="t">
            <a:spAutoFit/>
          </a:bodyPr>
          <a:lstStyle/>
          <a:p>
            <a:pPr>
              <a:lnSpc>
                <a:spcPts val="9600"/>
              </a:lnSpc>
            </a:pPr>
            <a:r>
              <a:rPr lang="en-US" sz="8000">
                <a:solidFill>
                  <a:srgbClr val="FFFDFC"/>
                </a:solidFill>
                <a:latin typeface="Times New Roman Bold"/>
              </a:rPr>
              <a:t>Creating achievable SMART goals</a:t>
            </a:r>
          </a:p>
          <a:p>
            <a:pPr>
              <a:lnSpc>
                <a:spcPts val="9600"/>
              </a:lnSpc>
            </a:pPr>
            <a:endParaRPr lang="en-US" sz="8000">
              <a:solidFill>
                <a:srgbClr val="FFFDFC"/>
              </a:solidFill>
              <a:latin typeface="Times New Roman Bold"/>
            </a:endParaRPr>
          </a:p>
        </p:txBody>
      </p:sp>
      <p:sp>
        <p:nvSpPr>
          <p:cNvPr id="9" name="TextBox 9"/>
          <p:cNvSpPr txBox="1"/>
          <p:nvPr/>
        </p:nvSpPr>
        <p:spPr>
          <a:xfrm>
            <a:off x="656676" y="226073"/>
            <a:ext cx="1952300" cy="2066925"/>
          </a:xfrm>
          <a:prstGeom prst="rect">
            <a:avLst/>
          </a:prstGeom>
        </p:spPr>
        <p:txBody>
          <a:bodyPr lIns="0" tIns="0" rIns="0" bIns="0" rtlCol="0" anchor="t">
            <a:spAutoFit/>
          </a:bodyPr>
          <a:lstStyle/>
          <a:p>
            <a:pPr marL="0" lvl="0" indent="0" algn="ctr">
              <a:lnSpc>
                <a:spcPts val="14400"/>
              </a:lnSpc>
              <a:spcBef>
                <a:spcPct val="0"/>
              </a:spcBef>
            </a:pPr>
            <a:r>
              <a:rPr lang="en-US" sz="12000">
                <a:solidFill>
                  <a:srgbClr val="FF8A00"/>
                </a:solidFill>
                <a:latin typeface="Times New Roman Bold"/>
              </a:rPr>
              <a:t>05/</a:t>
            </a:r>
          </a:p>
        </p:txBody>
      </p:sp>
      <p:sp>
        <p:nvSpPr>
          <p:cNvPr id="10" name="TextBox 10"/>
          <p:cNvSpPr txBox="1"/>
          <p:nvPr/>
        </p:nvSpPr>
        <p:spPr>
          <a:xfrm>
            <a:off x="8061494" y="412313"/>
            <a:ext cx="7861126" cy="908050"/>
          </a:xfrm>
          <a:prstGeom prst="rect">
            <a:avLst/>
          </a:prstGeom>
        </p:spPr>
        <p:txBody>
          <a:bodyPr lIns="0" tIns="0" rIns="0" bIns="0" rtlCol="0" anchor="t">
            <a:spAutoFit/>
          </a:bodyPr>
          <a:lstStyle/>
          <a:p>
            <a:pPr>
              <a:lnSpc>
                <a:spcPts val="6500"/>
              </a:lnSpc>
            </a:pPr>
            <a:r>
              <a:rPr lang="en-US" sz="5000">
                <a:solidFill>
                  <a:srgbClr val="000000"/>
                </a:solidFill>
                <a:latin typeface="Times New Roman Bold"/>
              </a:rPr>
              <a:t>Time-bound</a:t>
            </a:r>
          </a:p>
        </p:txBody>
      </p:sp>
      <p:sp>
        <p:nvSpPr>
          <p:cNvPr id="11" name="TextBox 11"/>
          <p:cNvSpPr txBox="1"/>
          <p:nvPr/>
        </p:nvSpPr>
        <p:spPr>
          <a:xfrm>
            <a:off x="8249037" y="1438923"/>
            <a:ext cx="9197806" cy="688975"/>
          </a:xfrm>
          <a:prstGeom prst="rect">
            <a:avLst/>
          </a:prstGeom>
        </p:spPr>
        <p:txBody>
          <a:bodyPr lIns="0" tIns="0" rIns="0" bIns="0" rtlCol="0" anchor="t">
            <a:spAutoFit/>
          </a:bodyPr>
          <a:lstStyle/>
          <a:p>
            <a:pPr>
              <a:lnSpc>
                <a:spcPts val="2600"/>
              </a:lnSpc>
            </a:pPr>
            <a:r>
              <a:rPr lang="en-US" sz="2000">
                <a:solidFill>
                  <a:srgbClr val="000000"/>
                </a:solidFill>
                <a:latin typeface="Times New Roman"/>
              </a:rPr>
              <a:t>Finally, a goal should have a time period or a target end date. If the goal is expansive, it could be broken down into smaller, more manageable chunks.</a:t>
            </a:r>
          </a:p>
        </p:txBody>
      </p:sp>
      <p:sp>
        <p:nvSpPr>
          <p:cNvPr id="12" name="TextBox 12"/>
          <p:cNvSpPr txBox="1"/>
          <p:nvPr/>
        </p:nvSpPr>
        <p:spPr>
          <a:xfrm>
            <a:off x="8061494" y="2911038"/>
            <a:ext cx="9197806" cy="552450"/>
          </a:xfrm>
          <a:prstGeom prst="rect">
            <a:avLst/>
          </a:prstGeom>
        </p:spPr>
        <p:txBody>
          <a:bodyPr lIns="0" tIns="0" rIns="0" bIns="0" rtlCol="0" anchor="t">
            <a:spAutoFit/>
          </a:bodyPr>
          <a:lstStyle/>
          <a:p>
            <a:pPr>
              <a:lnSpc>
                <a:spcPts val="3900"/>
              </a:lnSpc>
            </a:pPr>
            <a:r>
              <a:rPr lang="en-US" sz="3000">
                <a:solidFill>
                  <a:srgbClr val="805D49"/>
                </a:solidFill>
                <a:latin typeface="Times New Roman Bold"/>
              </a:rPr>
              <a:t>Examples: </a:t>
            </a:r>
          </a:p>
        </p:txBody>
      </p:sp>
      <p:sp>
        <p:nvSpPr>
          <p:cNvPr id="13" name="TextBox 13"/>
          <p:cNvSpPr txBox="1"/>
          <p:nvPr/>
        </p:nvSpPr>
        <p:spPr>
          <a:xfrm>
            <a:off x="8249037" y="3500318"/>
            <a:ext cx="9197806" cy="2437765"/>
          </a:xfrm>
          <a:prstGeom prst="rect">
            <a:avLst/>
          </a:prstGeom>
        </p:spPr>
        <p:txBody>
          <a:bodyPr lIns="0" tIns="0" rIns="0" bIns="0" rtlCol="0" anchor="t">
            <a:spAutoFit/>
          </a:bodyPr>
          <a:lstStyle/>
          <a:p>
            <a:pPr marL="431801" lvl="1" indent="-215900">
              <a:lnSpc>
                <a:spcPts val="4880"/>
              </a:lnSpc>
              <a:buFont typeface="Arial"/>
              <a:buChar char="•"/>
            </a:pPr>
            <a:r>
              <a:rPr lang="en-US" sz="2000">
                <a:solidFill>
                  <a:srgbClr val="000000"/>
                </a:solidFill>
                <a:latin typeface="Times New Roman"/>
              </a:rPr>
              <a:t>When will the goal be achieved?</a:t>
            </a:r>
          </a:p>
          <a:p>
            <a:pPr marL="431801" lvl="1" indent="-215900">
              <a:lnSpc>
                <a:spcPts val="4880"/>
              </a:lnSpc>
              <a:buFont typeface="Arial"/>
              <a:buChar char="•"/>
            </a:pPr>
            <a:r>
              <a:rPr lang="en-US" sz="2000">
                <a:solidFill>
                  <a:srgbClr val="000000"/>
                </a:solidFill>
                <a:latin typeface="Times New Roman"/>
              </a:rPr>
              <a:t>What can be done six months from now?</a:t>
            </a:r>
          </a:p>
          <a:p>
            <a:pPr marL="431801" lvl="1" indent="-215900">
              <a:lnSpc>
                <a:spcPts val="4880"/>
              </a:lnSpc>
              <a:buFont typeface="Arial"/>
              <a:buChar char="•"/>
            </a:pPr>
            <a:r>
              <a:rPr lang="en-US" sz="2000">
                <a:solidFill>
                  <a:srgbClr val="000000"/>
                </a:solidFill>
                <a:latin typeface="Times New Roman"/>
              </a:rPr>
              <a:t>What can be achieved six weeks from now?</a:t>
            </a:r>
          </a:p>
          <a:p>
            <a:pPr marL="431801" lvl="1" indent="-215900">
              <a:lnSpc>
                <a:spcPts val="4880"/>
              </a:lnSpc>
              <a:buFont typeface="Arial"/>
              <a:buChar char="•"/>
            </a:pPr>
            <a:r>
              <a:rPr lang="en-US" sz="2000">
                <a:solidFill>
                  <a:srgbClr val="000000"/>
                </a:solidFill>
                <a:latin typeface="Times New Roman"/>
              </a:rPr>
              <a:t>What can be accomplished today?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510099"/>
        </a:solidFill>
        <a:effectLst/>
      </p:bgPr>
    </p:bg>
    <p:spTree>
      <p:nvGrpSpPr>
        <p:cNvPr id="1" name=""/>
        <p:cNvGrpSpPr/>
        <p:nvPr/>
      </p:nvGrpSpPr>
      <p:grpSpPr>
        <a:xfrm>
          <a:off x="0" y="0"/>
          <a:ext cx="0" cy="0"/>
          <a:chOff x="0" y="0"/>
          <a:chExt cx="0" cy="0"/>
        </a:xfrm>
      </p:grpSpPr>
      <p:sp>
        <p:nvSpPr>
          <p:cNvPr id="2" name="TextBox 2"/>
          <p:cNvSpPr txBox="1"/>
          <p:nvPr/>
        </p:nvSpPr>
        <p:spPr>
          <a:xfrm>
            <a:off x="1329922" y="3469737"/>
            <a:ext cx="15231174" cy="2733675"/>
          </a:xfrm>
          <a:prstGeom prst="rect">
            <a:avLst/>
          </a:prstGeom>
        </p:spPr>
        <p:txBody>
          <a:bodyPr lIns="0" tIns="0" rIns="0" bIns="0" rtlCol="0" anchor="t">
            <a:spAutoFit/>
          </a:bodyPr>
          <a:lstStyle/>
          <a:p>
            <a:pPr algn="ctr">
              <a:lnSpc>
                <a:spcPts val="19199"/>
              </a:lnSpc>
            </a:pPr>
            <a:r>
              <a:rPr lang="en-US" sz="15999">
                <a:solidFill>
                  <a:srgbClr val="FF8A00"/>
                </a:solidFill>
                <a:latin typeface="Times New Roman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DFC"/>
        </a:solidFill>
        <a:effectLst/>
      </p:bgPr>
    </p:bg>
    <p:spTree>
      <p:nvGrpSpPr>
        <p:cNvPr id="1" name=""/>
        <p:cNvGrpSpPr/>
        <p:nvPr/>
      </p:nvGrpSpPr>
      <p:grpSpPr>
        <a:xfrm>
          <a:off x="0" y="0"/>
          <a:ext cx="0" cy="0"/>
          <a:chOff x="0" y="0"/>
          <a:chExt cx="0" cy="0"/>
        </a:xfrm>
      </p:grpSpPr>
      <p:sp>
        <p:nvSpPr>
          <p:cNvPr id="2" name="Freeform 2"/>
          <p:cNvSpPr/>
          <p:nvPr/>
        </p:nvSpPr>
        <p:spPr>
          <a:xfrm>
            <a:off x="6503611" y="-292531"/>
            <a:ext cx="15157122" cy="11367842"/>
          </a:xfrm>
          <a:custGeom>
            <a:avLst/>
            <a:gdLst/>
            <a:ahLst/>
            <a:cxnLst/>
            <a:rect l="l" t="t" r="r" b="b"/>
            <a:pathLst>
              <a:path w="15157122" h="11367842">
                <a:moveTo>
                  <a:pt x="0" y="0"/>
                </a:moveTo>
                <a:lnTo>
                  <a:pt x="15157123" y="0"/>
                </a:lnTo>
                <a:lnTo>
                  <a:pt x="15157123" y="11367842"/>
                </a:lnTo>
                <a:lnTo>
                  <a:pt x="0" y="11367842"/>
                </a:lnTo>
                <a:lnTo>
                  <a:pt x="0" y="0"/>
                </a:lnTo>
                <a:close/>
              </a:path>
            </a:pathLst>
          </a:custGeom>
          <a:blipFill>
            <a:blip r:embed="rId2"/>
            <a:stretch>
              <a:fillRect/>
            </a:stretch>
          </a:blipFill>
        </p:spPr>
      </p:sp>
      <p:grpSp>
        <p:nvGrpSpPr>
          <p:cNvPr id="3" name="Group 3"/>
          <p:cNvGrpSpPr/>
          <p:nvPr/>
        </p:nvGrpSpPr>
        <p:grpSpPr>
          <a:xfrm>
            <a:off x="3870243" y="-1953520"/>
            <a:ext cx="20564270" cy="15555219"/>
            <a:chOff x="0" y="0"/>
            <a:chExt cx="5024404" cy="2923180"/>
          </a:xfrm>
        </p:grpSpPr>
        <p:sp>
          <p:nvSpPr>
            <p:cNvPr id="4" name="Freeform 4"/>
            <p:cNvSpPr/>
            <p:nvPr/>
          </p:nvSpPr>
          <p:spPr>
            <a:xfrm>
              <a:off x="0" y="0"/>
              <a:ext cx="5024404" cy="2923180"/>
            </a:xfrm>
            <a:custGeom>
              <a:avLst/>
              <a:gdLst/>
              <a:ahLst/>
              <a:cxnLst/>
              <a:rect l="l" t="t" r="r" b="b"/>
              <a:pathLst>
                <a:path w="5024404" h="2923180">
                  <a:moveTo>
                    <a:pt x="0" y="0"/>
                  </a:moveTo>
                  <a:lnTo>
                    <a:pt x="5024404" y="0"/>
                  </a:lnTo>
                  <a:lnTo>
                    <a:pt x="5024404" y="2923180"/>
                  </a:lnTo>
                  <a:lnTo>
                    <a:pt x="0" y="2923180"/>
                  </a:lnTo>
                  <a:close/>
                </a:path>
              </a:pathLst>
            </a:custGeom>
            <a:solidFill>
              <a:srgbClr val="510099">
                <a:alpha val="87843"/>
              </a:srgbClr>
            </a:solidFill>
          </p:spPr>
        </p:sp>
        <p:sp>
          <p:nvSpPr>
            <p:cNvPr id="5" name="TextBox 5"/>
            <p:cNvSpPr txBox="1"/>
            <p:nvPr/>
          </p:nvSpPr>
          <p:spPr>
            <a:xfrm>
              <a:off x="0" y="-95250"/>
              <a:ext cx="5024404" cy="3018430"/>
            </a:xfrm>
            <a:prstGeom prst="rect">
              <a:avLst/>
            </a:prstGeom>
          </p:spPr>
          <p:txBody>
            <a:bodyPr lIns="50800" tIns="50800" rIns="50800" bIns="50800" rtlCol="0" anchor="ctr"/>
            <a:lstStyle/>
            <a:p>
              <a:pPr algn="ctr">
                <a:lnSpc>
                  <a:spcPts val="3359"/>
                </a:lnSpc>
              </a:pPr>
              <a:endParaRPr/>
            </a:p>
          </p:txBody>
        </p:sp>
      </p:grpSp>
      <p:grpSp>
        <p:nvGrpSpPr>
          <p:cNvPr id="6" name="Group 6"/>
          <p:cNvGrpSpPr/>
          <p:nvPr/>
        </p:nvGrpSpPr>
        <p:grpSpPr>
          <a:xfrm>
            <a:off x="-9336519" y="-858409"/>
            <a:ext cx="25703456" cy="12270699"/>
            <a:chOff x="0" y="0"/>
            <a:chExt cx="32239274" cy="15651054"/>
          </a:xfrm>
        </p:grpSpPr>
        <p:grpSp>
          <p:nvGrpSpPr>
            <p:cNvPr id="7" name="Group 7"/>
            <p:cNvGrpSpPr/>
            <p:nvPr/>
          </p:nvGrpSpPr>
          <p:grpSpPr>
            <a:xfrm>
              <a:off x="14352356" y="0"/>
              <a:ext cx="17886919" cy="15651054"/>
              <a:chOff x="0" y="0"/>
              <a:chExt cx="812800" cy="711200"/>
            </a:xfrm>
          </p:grpSpPr>
          <p:sp>
            <p:nvSpPr>
              <p:cNvPr id="8" name="Freeform 8"/>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FFFDFC"/>
              </a:solidFill>
            </p:spPr>
          </p:sp>
          <p:sp>
            <p:nvSpPr>
              <p:cNvPr id="9" name="TextBox 9"/>
              <p:cNvSpPr txBox="1"/>
              <p:nvPr/>
            </p:nvSpPr>
            <p:spPr>
              <a:xfrm>
                <a:off x="127000" y="-44450"/>
                <a:ext cx="558800" cy="425450"/>
              </a:xfrm>
              <a:prstGeom prst="rect">
                <a:avLst/>
              </a:prstGeom>
            </p:spPr>
            <p:txBody>
              <a:bodyPr lIns="50800" tIns="50800" rIns="50800" bIns="50800" rtlCol="0" anchor="ctr"/>
              <a:lstStyle/>
              <a:p>
                <a:pPr algn="ctr">
                  <a:lnSpc>
                    <a:spcPts val="3360"/>
                  </a:lnSpc>
                </a:pPr>
                <a:endParaRPr/>
              </a:p>
            </p:txBody>
          </p:sp>
        </p:grpSp>
        <p:grpSp>
          <p:nvGrpSpPr>
            <p:cNvPr id="10" name="Group 10"/>
            <p:cNvGrpSpPr/>
            <p:nvPr/>
          </p:nvGrpSpPr>
          <p:grpSpPr>
            <a:xfrm rot="-10800000">
              <a:off x="0" y="65577"/>
              <a:ext cx="23295815" cy="15585477"/>
              <a:chOff x="0" y="0"/>
              <a:chExt cx="2990301" cy="2000586"/>
            </a:xfrm>
          </p:grpSpPr>
          <p:sp>
            <p:nvSpPr>
              <p:cNvPr id="11" name="Freeform 11"/>
              <p:cNvSpPr/>
              <p:nvPr/>
            </p:nvSpPr>
            <p:spPr>
              <a:xfrm>
                <a:off x="0" y="0"/>
                <a:ext cx="2990301" cy="2000586"/>
              </a:xfrm>
              <a:custGeom>
                <a:avLst/>
                <a:gdLst/>
                <a:ahLst/>
                <a:cxnLst/>
                <a:rect l="l" t="t" r="r" b="b"/>
                <a:pathLst>
                  <a:path w="2990301" h="2000586">
                    <a:moveTo>
                      <a:pt x="0" y="0"/>
                    </a:moveTo>
                    <a:lnTo>
                      <a:pt x="2990301" y="0"/>
                    </a:lnTo>
                    <a:lnTo>
                      <a:pt x="2990301" y="2000586"/>
                    </a:lnTo>
                    <a:lnTo>
                      <a:pt x="0" y="2000586"/>
                    </a:lnTo>
                    <a:close/>
                  </a:path>
                </a:pathLst>
              </a:custGeom>
              <a:solidFill>
                <a:srgbClr val="FFFDFC"/>
              </a:solidFill>
            </p:spPr>
          </p:sp>
          <p:sp>
            <p:nvSpPr>
              <p:cNvPr id="12" name="TextBox 12"/>
              <p:cNvSpPr txBox="1"/>
              <p:nvPr/>
            </p:nvSpPr>
            <p:spPr>
              <a:xfrm>
                <a:off x="0" y="-95250"/>
                <a:ext cx="2990301" cy="2095836"/>
              </a:xfrm>
              <a:prstGeom prst="rect">
                <a:avLst/>
              </a:prstGeom>
            </p:spPr>
            <p:txBody>
              <a:bodyPr lIns="50800" tIns="50800" rIns="50800" bIns="50800" rtlCol="0" anchor="ctr"/>
              <a:lstStyle/>
              <a:p>
                <a:pPr algn="ctr">
                  <a:lnSpc>
                    <a:spcPts val="3360"/>
                  </a:lnSpc>
                </a:pPr>
                <a:endParaRPr/>
              </a:p>
            </p:txBody>
          </p:sp>
        </p:grpSp>
      </p:grpSp>
      <p:sp>
        <p:nvSpPr>
          <p:cNvPr id="13" name="TextBox 13"/>
          <p:cNvSpPr txBox="1"/>
          <p:nvPr/>
        </p:nvSpPr>
        <p:spPr>
          <a:xfrm>
            <a:off x="1070769" y="866866"/>
            <a:ext cx="16230600" cy="2066925"/>
          </a:xfrm>
          <a:prstGeom prst="rect">
            <a:avLst/>
          </a:prstGeom>
        </p:spPr>
        <p:txBody>
          <a:bodyPr lIns="0" tIns="0" rIns="0" bIns="0" rtlCol="0" anchor="t">
            <a:spAutoFit/>
          </a:bodyPr>
          <a:lstStyle/>
          <a:p>
            <a:pPr marL="0" lvl="0" indent="0" algn="ctr">
              <a:lnSpc>
                <a:spcPts val="14400"/>
              </a:lnSpc>
              <a:spcBef>
                <a:spcPct val="0"/>
              </a:spcBef>
            </a:pPr>
            <a:r>
              <a:rPr lang="en-US" sz="12000" spc="-504">
                <a:solidFill>
                  <a:srgbClr val="000000"/>
                </a:solidFill>
                <a:latin typeface="Times New Roman Bold"/>
              </a:rPr>
              <a:t>Table Of Contents</a:t>
            </a:r>
          </a:p>
        </p:txBody>
      </p:sp>
      <p:sp>
        <p:nvSpPr>
          <p:cNvPr id="14" name="TextBox 14"/>
          <p:cNvSpPr txBox="1"/>
          <p:nvPr/>
        </p:nvSpPr>
        <p:spPr>
          <a:xfrm>
            <a:off x="6021941" y="5048250"/>
            <a:ext cx="2647624" cy="718342"/>
          </a:xfrm>
          <a:prstGeom prst="rect">
            <a:avLst/>
          </a:prstGeom>
        </p:spPr>
        <p:txBody>
          <a:bodyPr wrap="square" lIns="0" tIns="0" rIns="0" bIns="0" rtlCol="0" anchor="t">
            <a:spAutoFit/>
          </a:bodyPr>
          <a:lstStyle/>
          <a:p>
            <a:pPr marL="0" lvl="0" indent="0" algn="ctr">
              <a:lnSpc>
                <a:spcPts val="5879"/>
              </a:lnSpc>
              <a:spcBef>
                <a:spcPct val="0"/>
              </a:spcBef>
            </a:pPr>
            <a:r>
              <a:rPr lang="en-US" sz="4899" dirty="0">
                <a:solidFill>
                  <a:srgbClr val="000000"/>
                </a:solidFill>
                <a:latin typeface="Times New Roman Bold"/>
              </a:rPr>
              <a:t>Concepts</a:t>
            </a:r>
          </a:p>
        </p:txBody>
      </p:sp>
      <p:sp>
        <p:nvSpPr>
          <p:cNvPr id="15" name="TextBox 15"/>
          <p:cNvSpPr txBox="1"/>
          <p:nvPr/>
        </p:nvSpPr>
        <p:spPr>
          <a:xfrm>
            <a:off x="1224717" y="5048250"/>
            <a:ext cx="3558432" cy="714683"/>
          </a:xfrm>
          <a:prstGeom prst="rect">
            <a:avLst/>
          </a:prstGeom>
        </p:spPr>
        <p:txBody>
          <a:bodyPr wrap="square" lIns="0" tIns="0" rIns="0" bIns="0" rtlCol="0" anchor="t">
            <a:spAutoFit/>
          </a:bodyPr>
          <a:lstStyle/>
          <a:p>
            <a:pPr marL="0" lvl="0" indent="0" algn="ctr">
              <a:lnSpc>
                <a:spcPts val="5879"/>
              </a:lnSpc>
              <a:spcBef>
                <a:spcPct val="0"/>
              </a:spcBef>
            </a:pPr>
            <a:r>
              <a:rPr lang="en-US" sz="4899" dirty="0">
                <a:solidFill>
                  <a:srgbClr val="000000"/>
                </a:solidFill>
                <a:latin typeface="Times New Roman Bold"/>
              </a:rPr>
              <a:t>Introduction</a:t>
            </a:r>
          </a:p>
        </p:txBody>
      </p:sp>
      <p:sp>
        <p:nvSpPr>
          <p:cNvPr id="16" name="TextBox 16"/>
          <p:cNvSpPr txBox="1"/>
          <p:nvPr/>
        </p:nvSpPr>
        <p:spPr>
          <a:xfrm>
            <a:off x="2012099" y="3571966"/>
            <a:ext cx="1626935" cy="1704975"/>
          </a:xfrm>
          <a:prstGeom prst="rect">
            <a:avLst/>
          </a:prstGeom>
        </p:spPr>
        <p:txBody>
          <a:bodyPr lIns="0" tIns="0" rIns="0" bIns="0" rtlCol="0" anchor="t">
            <a:spAutoFit/>
          </a:bodyPr>
          <a:lstStyle/>
          <a:p>
            <a:pPr marL="0" lvl="0" indent="0" algn="ctr">
              <a:lnSpc>
                <a:spcPts val="11999"/>
              </a:lnSpc>
              <a:spcBef>
                <a:spcPct val="0"/>
              </a:spcBef>
            </a:pPr>
            <a:r>
              <a:rPr lang="en-US" sz="9999">
                <a:solidFill>
                  <a:srgbClr val="FF8A00"/>
                </a:solidFill>
                <a:latin typeface="Times New Roman Bold"/>
              </a:rPr>
              <a:t>01/</a:t>
            </a:r>
          </a:p>
        </p:txBody>
      </p:sp>
      <p:sp>
        <p:nvSpPr>
          <p:cNvPr id="17" name="TextBox 17"/>
          <p:cNvSpPr txBox="1"/>
          <p:nvPr/>
        </p:nvSpPr>
        <p:spPr>
          <a:xfrm>
            <a:off x="6477072" y="3571966"/>
            <a:ext cx="1626935" cy="1704975"/>
          </a:xfrm>
          <a:prstGeom prst="rect">
            <a:avLst/>
          </a:prstGeom>
        </p:spPr>
        <p:txBody>
          <a:bodyPr lIns="0" tIns="0" rIns="0" bIns="0" rtlCol="0" anchor="t">
            <a:spAutoFit/>
          </a:bodyPr>
          <a:lstStyle/>
          <a:p>
            <a:pPr marL="0" lvl="0" indent="0" algn="ctr">
              <a:lnSpc>
                <a:spcPts val="11999"/>
              </a:lnSpc>
              <a:spcBef>
                <a:spcPct val="0"/>
              </a:spcBef>
            </a:pPr>
            <a:r>
              <a:rPr lang="en-US" sz="9999">
                <a:solidFill>
                  <a:srgbClr val="FF8A00"/>
                </a:solidFill>
                <a:latin typeface="Times New Roman Bold"/>
              </a:rPr>
              <a:t>02/</a:t>
            </a:r>
          </a:p>
        </p:txBody>
      </p:sp>
      <p:sp>
        <p:nvSpPr>
          <p:cNvPr id="18" name="TextBox 18"/>
          <p:cNvSpPr txBox="1"/>
          <p:nvPr/>
        </p:nvSpPr>
        <p:spPr>
          <a:xfrm>
            <a:off x="11716958" y="3571966"/>
            <a:ext cx="1626935" cy="1704975"/>
          </a:xfrm>
          <a:prstGeom prst="rect">
            <a:avLst/>
          </a:prstGeom>
        </p:spPr>
        <p:txBody>
          <a:bodyPr lIns="0" tIns="0" rIns="0" bIns="0" rtlCol="0" anchor="t">
            <a:spAutoFit/>
          </a:bodyPr>
          <a:lstStyle/>
          <a:p>
            <a:pPr marL="0" lvl="0" indent="0" algn="ctr">
              <a:lnSpc>
                <a:spcPts val="11999"/>
              </a:lnSpc>
              <a:spcBef>
                <a:spcPct val="0"/>
              </a:spcBef>
            </a:pPr>
            <a:r>
              <a:rPr lang="en-US" sz="9999">
                <a:solidFill>
                  <a:srgbClr val="FF8A00"/>
                </a:solidFill>
                <a:latin typeface="Times New Roman Bold"/>
              </a:rPr>
              <a:t>03/</a:t>
            </a:r>
          </a:p>
        </p:txBody>
      </p:sp>
      <p:sp>
        <p:nvSpPr>
          <p:cNvPr id="19" name="TextBox 19"/>
          <p:cNvSpPr txBox="1"/>
          <p:nvPr/>
        </p:nvSpPr>
        <p:spPr>
          <a:xfrm>
            <a:off x="9683362" y="5048250"/>
            <a:ext cx="5694128" cy="1581150"/>
          </a:xfrm>
          <a:prstGeom prst="rect">
            <a:avLst/>
          </a:prstGeom>
        </p:spPr>
        <p:txBody>
          <a:bodyPr lIns="0" tIns="0" rIns="0" bIns="0" rtlCol="0" anchor="t">
            <a:spAutoFit/>
          </a:bodyPr>
          <a:lstStyle/>
          <a:p>
            <a:pPr marL="0" lvl="0" indent="0" algn="ctr">
              <a:lnSpc>
                <a:spcPts val="5879"/>
              </a:lnSpc>
              <a:spcBef>
                <a:spcPct val="0"/>
              </a:spcBef>
            </a:pPr>
            <a:r>
              <a:rPr lang="en-US" sz="4899">
                <a:solidFill>
                  <a:srgbClr val="000000"/>
                </a:solidFill>
                <a:latin typeface="Times New Roman Bold"/>
              </a:rPr>
              <a:t>The Po</a:t>
            </a:r>
            <a:r>
              <a:rPr lang="en-US" sz="4899">
                <a:solidFill>
                  <a:srgbClr val="FFFDFC"/>
                </a:solidFill>
                <a:latin typeface="Times New Roman Bold"/>
              </a:rPr>
              <a:t>wer of</a:t>
            </a:r>
            <a:r>
              <a:rPr lang="en-US" sz="4899">
                <a:solidFill>
                  <a:srgbClr val="000000"/>
                </a:solidFill>
                <a:latin typeface="Times New Roman Bold"/>
              </a:rPr>
              <a:t> Strategic </a:t>
            </a:r>
            <a:r>
              <a:rPr lang="en-US" sz="4899">
                <a:solidFill>
                  <a:srgbClr val="FFFDFC"/>
                </a:solidFill>
                <a:latin typeface="Times New Roman Bold"/>
              </a:rPr>
              <a:t>Questions</a:t>
            </a:r>
          </a:p>
        </p:txBody>
      </p:sp>
      <p:sp>
        <p:nvSpPr>
          <p:cNvPr id="20" name="TextBox 20"/>
          <p:cNvSpPr txBox="1"/>
          <p:nvPr/>
        </p:nvSpPr>
        <p:spPr>
          <a:xfrm>
            <a:off x="1951543" y="6527369"/>
            <a:ext cx="1626935" cy="1704975"/>
          </a:xfrm>
          <a:prstGeom prst="rect">
            <a:avLst/>
          </a:prstGeom>
        </p:spPr>
        <p:txBody>
          <a:bodyPr lIns="0" tIns="0" rIns="0" bIns="0" rtlCol="0" anchor="t">
            <a:spAutoFit/>
          </a:bodyPr>
          <a:lstStyle/>
          <a:p>
            <a:pPr marL="0" lvl="0" indent="0" algn="ctr">
              <a:lnSpc>
                <a:spcPts val="11999"/>
              </a:lnSpc>
              <a:spcBef>
                <a:spcPct val="0"/>
              </a:spcBef>
            </a:pPr>
            <a:r>
              <a:rPr lang="en-US" sz="9999">
                <a:solidFill>
                  <a:srgbClr val="FF8A00"/>
                </a:solidFill>
                <a:latin typeface="Times New Roman Bold"/>
              </a:rPr>
              <a:t>04/</a:t>
            </a:r>
          </a:p>
        </p:txBody>
      </p:sp>
      <p:sp>
        <p:nvSpPr>
          <p:cNvPr id="21" name="TextBox 21"/>
          <p:cNvSpPr txBox="1"/>
          <p:nvPr/>
        </p:nvSpPr>
        <p:spPr>
          <a:xfrm>
            <a:off x="584109" y="7975759"/>
            <a:ext cx="4361802" cy="1581150"/>
          </a:xfrm>
          <a:prstGeom prst="rect">
            <a:avLst/>
          </a:prstGeom>
        </p:spPr>
        <p:txBody>
          <a:bodyPr lIns="0" tIns="0" rIns="0" bIns="0" rtlCol="0" anchor="t">
            <a:spAutoFit/>
          </a:bodyPr>
          <a:lstStyle/>
          <a:p>
            <a:pPr algn="ctr">
              <a:lnSpc>
                <a:spcPts val="5879"/>
              </a:lnSpc>
            </a:pPr>
            <a:r>
              <a:rPr lang="en-US" sz="4899">
                <a:solidFill>
                  <a:srgbClr val="000000"/>
                </a:solidFill>
                <a:latin typeface="Times New Roman Bold"/>
              </a:rPr>
              <a:t>How to ask </a:t>
            </a:r>
          </a:p>
          <a:p>
            <a:pPr marL="0" lvl="0" indent="0" algn="ctr">
              <a:lnSpc>
                <a:spcPts val="5879"/>
              </a:lnSpc>
              <a:spcBef>
                <a:spcPct val="0"/>
              </a:spcBef>
            </a:pPr>
            <a:r>
              <a:rPr lang="en-US" sz="4899">
                <a:solidFill>
                  <a:srgbClr val="000000"/>
                </a:solidFill>
                <a:latin typeface="Times New Roman Bold"/>
              </a:rPr>
              <a:t>Smart Question</a:t>
            </a:r>
          </a:p>
        </p:txBody>
      </p:sp>
      <p:sp>
        <p:nvSpPr>
          <p:cNvPr id="22" name="TextBox 22"/>
          <p:cNvSpPr txBox="1"/>
          <p:nvPr/>
        </p:nvSpPr>
        <p:spPr>
          <a:xfrm>
            <a:off x="7559134" y="6527369"/>
            <a:ext cx="1626935" cy="1704975"/>
          </a:xfrm>
          <a:prstGeom prst="rect">
            <a:avLst/>
          </a:prstGeom>
        </p:spPr>
        <p:txBody>
          <a:bodyPr lIns="0" tIns="0" rIns="0" bIns="0" rtlCol="0" anchor="t">
            <a:spAutoFit/>
          </a:bodyPr>
          <a:lstStyle/>
          <a:p>
            <a:pPr marL="0" lvl="0" indent="0" algn="ctr">
              <a:lnSpc>
                <a:spcPts val="11999"/>
              </a:lnSpc>
              <a:spcBef>
                <a:spcPct val="0"/>
              </a:spcBef>
            </a:pPr>
            <a:r>
              <a:rPr lang="en-US" sz="9999">
                <a:solidFill>
                  <a:srgbClr val="FF8A00"/>
                </a:solidFill>
                <a:latin typeface="Times New Roman Bold"/>
              </a:rPr>
              <a:t>05/</a:t>
            </a:r>
          </a:p>
        </p:txBody>
      </p:sp>
      <p:sp>
        <p:nvSpPr>
          <p:cNvPr id="23" name="TextBox 23"/>
          <p:cNvSpPr txBox="1"/>
          <p:nvPr/>
        </p:nvSpPr>
        <p:spPr>
          <a:xfrm>
            <a:off x="5504040" y="7975759"/>
            <a:ext cx="5737122" cy="2324100"/>
          </a:xfrm>
          <a:prstGeom prst="rect">
            <a:avLst/>
          </a:prstGeom>
        </p:spPr>
        <p:txBody>
          <a:bodyPr lIns="0" tIns="0" rIns="0" bIns="0" rtlCol="0" anchor="t">
            <a:spAutoFit/>
          </a:bodyPr>
          <a:lstStyle/>
          <a:p>
            <a:pPr algn="ctr">
              <a:lnSpc>
                <a:spcPts val="5879"/>
              </a:lnSpc>
            </a:pPr>
            <a:r>
              <a:rPr lang="en-US" sz="4899">
                <a:solidFill>
                  <a:srgbClr val="000000"/>
                </a:solidFill>
                <a:latin typeface="Times New Roman Bold"/>
              </a:rPr>
              <a:t>Creating achievable SMART goals</a:t>
            </a:r>
          </a:p>
          <a:p>
            <a:pPr marL="0" lvl="0" indent="0" algn="ctr">
              <a:lnSpc>
                <a:spcPts val="5879"/>
              </a:lnSpc>
              <a:spcBef>
                <a:spcPct val="0"/>
              </a:spcBef>
            </a:pPr>
            <a:endParaRPr lang="en-US" sz="4899">
              <a:solidFill>
                <a:srgbClr val="000000"/>
              </a:solidFill>
              <a:latin typeface="Times New Roman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DFC"/>
        </a:solidFill>
        <a:effectLst/>
      </p:bgPr>
    </p:bg>
    <p:spTree>
      <p:nvGrpSpPr>
        <p:cNvPr id="1" name=""/>
        <p:cNvGrpSpPr/>
        <p:nvPr/>
      </p:nvGrpSpPr>
      <p:grpSpPr>
        <a:xfrm>
          <a:off x="0" y="0"/>
          <a:ext cx="0" cy="0"/>
          <a:chOff x="0" y="0"/>
          <a:chExt cx="0" cy="0"/>
        </a:xfrm>
      </p:grpSpPr>
      <p:sp>
        <p:nvSpPr>
          <p:cNvPr id="2" name="Freeform 2"/>
          <p:cNvSpPr/>
          <p:nvPr/>
        </p:nvSpPr>
        <p:spPr>
          <a:xfrm>
            <a:off x="-5709855" y="-455998"/>
            <a:ext cx="16808999" cy="11198996"/>
          </a:xfrm>
          <a:custGeom>
            <a:avLst/>
            <a:gdLst/>
            <a:ahLst/>
            <a:cxnLst/>
            <a:rect l="l" t="t" r="r" b="b"/>
            <a:pathLst>
              <a:path w="16808999" h="11198996">
                <a:moveTo>
                  <a:pt x="0" y="0"/>
                </a:moveTo>
                <a:lnTo>
                  <a:pt x="16808999" y="0"/>
                </a:lnTo>
                <a:lnTo>
                  <a:pt x="16808999" y="11198996"/>
                </a:lnTo>
                <a:lnTo>
                  <a:pt x="0" y="11198996"/>
                </a:lnTo>
                <a:lnTo>
                  <a:pt x="0" y="0"/>
                </a:lnTo>
                <a:close/>
              </a:path>
            </a:pathLst>
          </a:custGeom>
          <a:blipFill>
            <a:blip r:embed="rId2">
              <a:alphaModFix amt="50000"/>
            </a:blip>
            <a:stretch>
              <a:fillRect/>
            </a:stretch>
          </a:blipFill>
        </p:spPr>
      </p:sp>
      <p:grpSp>
        <p:nvGrpSpPr>
          <p:cNvPr id="3" name="Group 3"/>
          <p:cNvGrpSpPr/>
          <p:nvPr/>
        </p:nvGrpSpPr>
        <p:grpSpPr>
          <a:xfrm>
            <a:off x="-4437983" y="-566738"/>
            <a:ext cx="14859000" cy="12934950"/>
            <a:chOff x="0" y="0"/>
            <a:chExt cx="3913481" cy="3406736"/>
          </a:xfrm>
        </p:grpSpPr>
        <p:sp>
          <p:nvSpPr>
            <p:cNvPr id="4" name="Freeform 4"/>
            <p:cNvSpPr/>
            <p:nvPr/>
          </p:nvSpPr>
          <p:spPr>
            <a:xfrm>
              <a:off x="0" y="0"/>
              <a:ext cx="3913482" cy="3406736"/>
            </a:xfrm>
            <a:custGeom>
              <a:avLst/>
              <a:gdLst/>
              <a:ahLst/>
              <a:cxnLst/>
              <a:rect l="l" t="t" r="r" b="b"/>
              <a:pathLst>
                <a:path w="3913482" h="3406736">
                  <a:moveTo>
                    <a:pt x="0" y="0"/>
                  </a:moveTo>
                  <a:lnTo>
                    <a:pt x="3913482" y="0"/>
                  </a:lnTo>
                  <a:lnTo>
                    <a:pt x="3913482" y="3406736"/>
                  </a:lnTo>
                  <a:lnTo>
                    <a:pt x="0" y="3406736"/>
                  </a:lnTo>
                  <a:close/>
                </a:path>
              </a:pathLst>
            </a:custGeom>
            <a:solidFill>
              <a:srgbClr val="510099">
                <a:alpha val="87843"/>
              </a:srgbClr>
            </a:solidFill>
          </p:spPr>
        </p:sp>
        <p:sp>
          <p:nvSpPr>
            <p:cNvPr id="5" name="TextBox 5"/>
            <p:cNvSpPr txBox="1"/>
            <p:nvPr/>
          </p:nvSpPr>
          <p:spPr>
            <a:xfrm>
              <a:off x="0" y="-95250"/>
              <a:ext cx="3913481" cy="3501986"/>
            </a:xfrm>
            <a:prstGeom prst="rect">
              <a:avLst/>
            </a:prstGeom>
          </p:spPr>
          <p:txBody>
            <a:bodyPr lIns="50800" tIns="50800" rIns="50800" bIns="50800" rtlCol="0" anchor="ctr"/>
            <a:lstStyle/>
            <a:p>
              <a:pPr algn="ctr">
                <a:lnSpc>
                  <a:spcPts val="3359"/>
                </a:lnSpc>
              </a:pPr>
              <a:endParaRPr/>
            </a:p>
          </p:txBody>
        </p:sp>
      </p:grpSp>
      <p:grpSp>
        <p:nvGrpSpPr>
          <p:cNvPr id="6" name="Group 6"/>
          <p:cNvGrpSpPr/>
          <p:nvPr/>
        </p:nvGrpSpPr>
        <p:grpSpPr>
          <a:xfrm rot="-10800000">
            <a:off x="2694645" y="-1201276"/>
            <a:ext cx="24179456" cy="11738290"/>
            <a:chOff x="0" y="0"/>
            <a:chExt cx="32239274" cy="15651054"/>
          </a:xfrm>
        </p:grpSpPr>
        <p:grpSp>
          <p:nvGrpSpPr>
            <p:cNvPr id="7" name="Group 7"/>
            <p:cNvGrpSpPr/>
            <p:nvPr/>
          </p:nvGrpSpPr>
          <p:grpSpPr>
            <a:xfrm>
              <a:off x="14352356" y="0"/>
              <a:ext cx="17886919" cy="15651054"/>
              <a:chOff x="0" y="0"/>
              <a:chExt cx="812800" cy="711200"/>
            </a:xfrm>
          </p:grpSpPr>
          <p:sp>
            <p:nvSpPr>
              <p:cNvPr id="8" name="Freeform 8"/>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FF8A00"/>
              </a:solidFill>
            </p:spPr>
          </p:sp>
          <p:sp>
            <p:nvSpPr>
              <p:cNvPr id="9" name="TextBox 9"/>
              <p:cNvSpPr txBox="1"/>
              <p:nvPr/>
            </p:nvSpPr>
            <p:spPr>
              <a:xfrm>
                <a:off x="127000" y="3175"/>
                <a:ext cx="558800" cy="377825"/>
              </a:xfrm>
              <a:prstGeom prst="rect">
                <a:avLst/>
              </a:prstGeom>
            </p:spPr>
            <p:txBody>
              <a:bodyPr lIns="50800" tIns="50800" rIns="50800" bIns="50800" rtlCol="0" anchor="ctr"/>
              <a:lstStyle/>
              <a:p>
                <a:pPr algn="ctr">
                  <a:lnSpc>
                    <a:spcPts val="3360"/>
                  </a:lnSpc>
                </a:pPr>
                <a:endParaRPr/>
              </a:p>
            </p:txBody>
          </p:sp>
        </p:grpSp>
        <p:grpSp>
          <p:nvGrpSpPr>
            <p:cNvPr id="10" name="Group 10"/>
            <p:cNvGrpSpPr/>
            <p:nvPr/>
          </p:nvGrpSpPr>
          <p:grpSpPr>
            <a:xfrm rot="-10800000">
              <a:off x="0" y="65577"/>
              <a:ext cx="23295815" cy="15585477"/>
              <a:chOff x="0" y="0"/>
              <a:chExt cx="2990301" cy="2000586"/>
            </a:xfrm>
          </p:grpSpPr>
          <p:sp>
            <p:nvSpPr>
              <p:cNvPr id="11" name="Freeform 11"/>
              <p:cNvSpPr/>
              <p:nvPr/>
            </p:nvSpPr>
            <p:spPr>
              <a:xfrm>
                <a:off x="0" y="0"/>
                <a:ext cx="2990301" cy="2000586"/>
              </a:xfrm>
              <a:custGeom>
                <a:avLst/>
                <a:gdLst/>
                <a:ahLst/>
                <a:cxnLst/>
                <a:rect l="l" t="t" r="r" b="b"/>
                <a:pathLst>
                  <a:path w="2990301" h="2000586">
                    <a:moveTo>
                      <a:pt x="0" y="0"/>
                    </a:moveTo>
                    <a:lnTo>
                      <a:pt x="2990301" y="0"/>
                    </a:lnTo>
                    <a:lnTo>
                      <a:pt x="2990301" y="2000586"/>
                    </a:lnTo>
                    <a:lnTo>
                      <a:pt x="0" y="2000586"/>
                    </a:lnTo>
                    <a:close/>
                  </a:path>
                </a:pathLst>
              </a:custGeom>
              <a:solidFill>
                <a:srgbClr val="FF8A00"/>
              </a:solidFill>
            </p:spPr>
          </p:sp>
          <p:sp>
            <p:nvSpPr>
              <p:cNvPr id="12" name="TextBox 12"/>
              <p:cNvSpPr txBox="1"/>
              <p:nvPr/>
            </p:nvSpPr>
            <p:spPr>
              <a:xfrm>
                <a:off x="0" y="-95250"/>
                <a:ext cx="2990301" cy="2095836"/>
              </a:xfrm>
              <a:prstGeom prst="rect">
                <a:avLst/>
              </a:prstGeom>
            </p:spPr>
            <p:txBody>
              <a:bodyPr lIns="50800" tIns="50800" rIns="50800" bIns="50800" rtlCol="0" anchor="ctr"/>
              <a:lstStyle/>
              <a:p>
                <a:pPr algn="ctr">
                  <a:lnSpc>
                    <a:spcPts val="3360"/>
                  </a:lnSpc>
                </a:pPr>
                <a:endParaRPr/>
              </a:p>
            </p:txBody>
          </p:sp>
        </p:grpSp>
      </p:grpSp>
      <p:grpSp>
        <p:nvGrpSpPr>
          <p:cNvPr id="13" name="Group 13"/>
          <p:cNvGrpSpPr/>
          <p:nvPr/>
        </p:nvGrpSpPr>
        <p:grpSpPr>
          <a:xfrm rot="-10800000">
            <a:off x="2339999" y="0"/>
            <a:ext cx="24179456" cy="11738290"/>
            <a:chOff x="0" y="0"/>
            <a:chExt cx="32239274" cy="15651054"/>
          </a:xfrm>
        </p:grpSpPr>
        <p:grpSp>
          <p:nvGrpSpPr>
            <p:cNvPr id="14" name="Group 14"/>
            <p:cNvGrpSpPr/>
            <p:nvPr/>
          </p:nvGrpSpPr>
          <p:grpSpPr>
            <a:xfrm>
              <a:off x="14352356" y="0"/>
              <a:ext cx="17886919" cy="15651054"/>
              <a:chOff x="0" y="0"/>
              <a:chExt cx="812800" cy="711200"/>
            </a:xfrm>
          </p:grpSpPr>
          <p:sp>
            <p:nvSpPr>
              <p:cNvPr id="15" name="Freeform 15"/>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FFFDFC"/>
              </a:solidFill>
            </p:spPr>
          </p:sp>
          <p:sp>
            <p:nvSpPr>
              <p:cNvPr id="16" name="TextBox 16"/>
              <p:cNvSpPr txBox="1"/>
              <p:nvPr/>
            </p:nvSpPr>
            <p:spPr>
              <a:xfrm>
                <a:off x="127000" y="-44450"/>
                <a:ext cx="558800" cy="425450"/>
              </a:xfrm>
              <a:prstGeom prst="rect">
                <a:avLst/>
              </a:prstGeom>
            </p:spPr>
            <p:txBody>
              <a:bodyPr lIns="50800" tIns="50800" rIns="50800" bIns="50800" rtlCol="0" anchor="ctr"/>
              <a:lstStyle/>
              <a:p>
                <a:pPr algn="ctr">
                  <a:lnSpc>
                    <a:spcPts val="3360"/>
                  </a:lnSpc>
                </a:pPr>
                <a:endParaRPr/>
              </a:p>
            </p:txBody>
          </p:sp>
        </p:grpSp>
        <p:grpSp>
          <p:nvGrpSpPr>
            <p:cNvPr id="17" name="Group 17"/>
            <p:cNvGrpSpPr/>
            <p:nvPr/>
          </p:nvGrpSpPr>
          <p:grpSpPr>
            <a:xfrm rot="-10800000">
              <a:off x="0" y="65577"/>
              <a:ext cx="23295815" cy="15585477"/>
              <a:chOff x="0" y="0"/>
              <a:chExt cx="2990301" cy="2000586"/>
            </a:xfrm>
          </p:grpSpPr>
          <p:sp>
            <p:nvSpPr>
              <p:cNvPr id="18" name="Freeform 18"/>
              <p:cNvSpPr/>
              <p:nvPr/>
            </p:nvSpPr>
            <p:spPr>
              <a:xfrm>
                <a:off x="0" y="0"/>
                <a:ext cx="2990301" cy="2000586"/>
              </a:xfrm>
              <a:custGeom>
                <a:avLst/>
                <a:gdLst/>
                <a:ahLst/>
                <a:cxnLst/>
                <a:rect l="l" t="t" r="r" b="b"/>
                <a:pathLst>
                  <a:path w="2990301" h="2000586">
                    <a:moveTo>
                      <a:pt x="0" y="0"/>
                    </a:moveTo>
                    <a:lnTo>
                      <a:pt x="2990301" y="0"/>
                    </a:lnTo>
                    <a:lnTo>
                      <a:pt x="2990301" y="2000586"/>
                    </a:lnTo>
                    <a:lnTo>
                      <a:pt x="0" y="2000586"/>
                    </a:lnTo>
                    <a:close/>
                  </a:path>
                </a:pathLst>
              </a:custGeom>
              <a:solidFill>
                <a:srgbClr val="FFFDFC"/>
              </a:solidFill>
            </p:spPr>
          </p:sp>
          <p:sp>
            <p:nvSpPr>
              <p:cNvPr id="19" name="TextBox 19"/>
              <p:cNvSpPr txBox="1"/>
              <p:nvPr/>
            </p:nvSpPr>
            <p:spPr>
              <a:xfrm>
                <a:off x="0" y="-95250"/>
                <a:ext cx="2990301" cy="2095836"/>
              </a:xfrm>
              <a:prstGeom prst="rect">
                <a:avLst/>
              </a:prstGeom>
            </p:spPr>
            <p:txBody>
              <a:bodyPr lIns="50800" tIns="50800" rIns="50800" bIns="50800" rtlCol="0" anchor="ctr"/>
              <a:lstStyle/>
              <a:p>
                <a:pPr algn="ctr">
                  <a:lnSpc>
                    <a:spcPts val="3360"/>
                  </a:lnSpc>
                </a:pPr>
                <a:endParaRPr/>
              </a:p>
            </p:txBody>
          </p:sp>
        </p:grpSp>
      </p:grpSp>
      <p:sp>
        <p:nvSpPr>
          <p:cNvPr id="20" name="TextBox 20"/>
          <p:cNvSpPr txBox="1"/>
          <p:nvPr/>
        </p:nvSpPr>
        <p:spPr>
          <a:xfrm>
            <a:off x="9215201" y="2427759"/>
            <a:ext cx="7149448" cy="1454757"/>
          </a:xfrm>
          <a:prstGeom prst="rect">
            <a:avLst/>
          </a:prstGeom>
        </p:spPr>
        <p:txBody>
          <a:bodyPr wrap="square" lIns="0" tIns="0" rIns="0" bIns="0" rtlCol="0" anchor="t">
            <a:spAutoFit/>
          </a:bodyPr>
          <a:lstStyle/>
          <a:p>
            <a:pPr marL="0" lvl="0" indent="0" algn="ctr">
              <a:lnSpc>
                <a:spcPts val="11999"/>
              </a:lnSpc>
              <a:spcBef>
                <a:spcPct val="0"/>
              </a:spcBef>
            </a:pPr>
            <a:r>
              <a:rPr lang="en-US" sz="9999" dirty="0">
                <a:solidFill>
                  <a:srgbClr val="000000"/>
                </a:solidFill>
                <a:latin typeface="Times New Roman Bold"/>
              </a:rPr>
              <a:t>Introduction</a:t>
            </a:r>
          </a:p>
        </p:txBody>
      </p:sp>
      <p:sp>
        <p:nvSpPr>
          <p:cNvPr id="21" name="TextBox 21"/>
          <p:cNvSpPr txBox="1"/>
          <p:nvPr/>
        </p:nvSpPr>
        <p:spPr>
          <a:xfrm>
            <a:off x="14644945" y="1083341"/>
            <a:ext cx="1626935" cy="1704975"/>
          </a:xfrm>
          <a:prstGeom prst="rect">
            <a:avLst/>
          </a:prstGeom>
        </p:spPr>
        <p:txBody>
          <a:bodyPr lIns="0" tIns="0" rIns="0" bIns="0" rtlCol="0" anchor="t">
            <a:spAutoFit/>
          </a:bodyPr>
          <a:lstStyle/>
          <a:p>
            <a:pPr marL="0" lvl="0" indent="0" algn="ctr">
              <a:lnSpc>
                <a:spcPts val="11999"/>
              </a:lnSpc>
              <a:spcBef>
                <a:spcPct val="0"/>
              </a:spcBef>
            </a:pPr>
            <a:r>
              <a:rPr lang="en-US" sz="9999">
                <a:solidFill>
                  <a:srgbClr val="FF8A00"/>
                </a:solidFill>
                <a:latin typeface="Times New Roman Bold"/>
              </a:rPr>
              <a:t>01/</a:t>
            </a:r>
          </a:p>
        </p:txBody>
      </p:sp>
      <p:sp>
        <p:nvSpPr>
          <p:cNvPr id="22" name="TextBox 22"/>
          <p:cNvSpPr txBox="1"/>
          <p:nvPr/>
        </p:nvSpPr>
        <p:spPr>
          <a:xfrm>
            <a:off x="8700675" y="4527261"/>
            <a:ext cx="8178499" cy="2181225"/>
          </a:xfrm>
          <a:prstGeom prst="rect">
            <a:avLst/>
          </a:prstGeom>
        </p:spPr>
        <p:txBody>
          <a:bodyPr lIns="0" tIns="0" rIns="0" bIns="0" rtlCol="0" anchor="t">
            <a:spAutoFit/>
          </a:bodyPr>
          <a:lstStyle/>
          <a:p>
            <a:pPr marL="0" lvl="0" indent="0">
              <a:lnSpc>
                <a:spcPts val="4200"/>
              </a:lnSpc>
              <a:spcBef>
                <a:spcPct val="0"/>
              </a:spcBef>
            </a:pPr>
            <a:r>
              <a:rPr lang="en-US" sz="3000" dirty="0">
                <a:solidFill>
                  <a:srgbClr val="000000"/>
                </a:solidFill>
                <a:latin typeface="Times New Roman"/>
              </a:rPr>
              <a:t>This presentation explores the concept of Smart Questions, those that are not only strategic and specific but also measurable, actionable, relevant, and time-bound.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DFC"/>
        </a:solidFill>
        <a:effectLst/>
      </p:bgPr>
    </p:bg>
    <p:spTree>
      <p:nvGrpSpPr>
        <p:cNvPr id="1" name=""/>
        <p:cNvGrpSpPr/>
        <p:nvPr/>
      </p:nvGrpSpPr>
      <p:grpSpPr>
        <a:xfrm>
          <a:off x="0" y="0"/>
          <a:ext cx="0" cy="0"/>
          <a:chOff x="0" y="0"/>
          <a:chExt cx="0" cy="0"/>
        </a:xfrm>
      </p:grpSpPr>
      <p:sp>
        <p:nvSpPr>
          <p:cNvPr id="2" name="Freeform 2"/>
          <p:cNvSpPr/>
          <p:nvPr/>
        </p:nvSpPr>
        <p:spPr>
          <a:xfrm>
            <a:off x="-4437651" y="-353869"/>
            <a:ext cx="11963260" cy="10968901"/>
          </a:xfrm>
          <a:custGeom>
            <a:avLst/>
            <a:gdLst/>
            <a:ahLst/>
            <a:cxnLst/>
            <a:rect l="l" t="t" r="r" b="b"/>
            <a:pathLst>
              <a:path w="11963260" h="10968901">
                <a:moveTo>
                  <a:pt x="0" y="0"/>
                </a:moveTo>
                <a:lnTo>
                  <a:pt x="11963259" y="0"/>
                </a:lnTo>
                <a:lnTo>
                  <a:pt x="11963259" y="10968901"/>
                </a:lnTo>
                <a:lnTo>
                  <a:pt x="0" y="10968901"/>
                </a:lnTo>
                <a:lnTo>
                  <a:pt x="0" y="0"/>
                </a:lnTo>
                <a:close/>
              </a:path>
            </a:pathLst>
          </a:custGeom>
          <a:blipFill>
            <a:blip r:embed="rId2"/>
            <a:stretch>
              <a:fillRect t="-2114" r="-65344"/>
            </a:stretch>
          </a:blipFill>
        </p:spPr>
      </p:sp>
      <p:grpSp>
        <p:nvGrpSpPr>
          <p:cNvPr id="3" name="Group 3"/>
          <p:cNvGrpSpPr/>
          <p:nvPr/>
        </p:nvGrpSpPr>
        <p:grpSpPr>
          <a:xfrm>
            <a:off x="-1713642" y="0"/>
            <a:ext cx="9239250" cy="16039003"/>
            <a:chOff x="0" y="0"/>
            <a:chExt cx="2433383" cy="4224264"/>
          </a:xfrm>
        </p:grpSpPr>
        <p:sp>
          <p:nvSpPr>
            <p:cNvPr id="4" name="Freeform 4"/>
            <p:cNvSpPr/>
            <p:nvPr/>
          </p:nvSpPr>
          <p:spPr>
            <a:xfrm>
              <a:off x="0" y="0"/>
              <a:ext cx="2433383" cy="4224264"/>
            </a:xfrm>
            <a:custGeom>
              <a:avLst/>
              <a:gdLst/>
              <a:ahLst/>
              <a:cxnLst/>
              <a:rect l="l" t="t" r="r" b="b"/>
              <a:pathLst>
                <a:path w="2433383" h="4224264">
                  <a:moveTo>
                    <a:pt x="0" y="0"/>
                  </a:moveTo>
                  <a:lnTo>
                    <a:pt x="2433383" y="0"/>
                  </a:lnTo>
                  <a:lnTo>
                    <a:pt x="2433383" y="4224264"/>
                  </a:lnTo>
                  <a:lnTo>
                    <a:pt x="0" y="4224264"/>
                  </a:lnTo>
                  <a:close/>
                </a:path>
              </a:pathLst>
            </a:custGeom>
            <a:solidFill>
              <a:srgbClr val="510099">
                <a:alpha val="87843"/>
              </a:srgbClr>
            </a:solidFill>
          </p:spPr>
        </p:sp>
        <p:sp>
          <p:nvSpPr>
            <p:cNvPr id="5" name="TextBox 5"/>
            <p:cNvSpPr txBox="1"/>
            <p:nvPr/>
          </p:nvSpPr>
          <p:spPr>
            <a:xfrm>
              <a:off x="0" y="-95250"/>
              <a:ext cx="2433383" cy="4319514"/>
            </a:xfrm>
            <a:prstGeom prst="rect">
              <a:avLst/>
            </a:prstGeom>
          </p:spPr>
          <p:txBody>
            <a:bodyPr lIns="50800" tIns="50800" rIns="50800" bIns="50800" rtlCol="0" anchor="ctr"/>
            <a:lstStyle/>
            <a:p>
              <a:pPr algn="ctr">
                <a:lnSpc>
                  <a:spcPts val="3359"/>
                </a:lnSpc>
              </a:pPr>
              <a:endParaRPr/>
            </a:p>
          </p:txBody>
        </p:sp>
      </p:grpSp>
      <p:sp>
        <p:nvSpPr>
          <p:cNvPr id="6" name="Freeform 6"/>
          <p:cNvSpPr/>
          <p:nvPr/>
        </p:nvSpPr>
        <p:spPr>
          <a:xfrm>
            <a:off x="5769552" y="8301839"/>
            <a:ext cx="3206750" cy="3206750"/>
          </a:xfrm>
          <a:custGeom>
            <a:avLst/>
            <a:gdLst/>
            <a:ahLst/>
            <a:cxnLst/>
            <a:rect l="l" t="t" r="r" b="b"/>
            <a:pathLst>
              <a:path w="3206750" h="3206750">
                <a:moveTo>
                  <a:pt x="0" y="0"/>
                </a:moveTo>
                <a:lnTo>
                  <a:pt x="3206750" y="0"/>
                </a:lnTo>
                <a:lnTo>
                  <a:pt x="3206750" y="3206750"/>
                </a:lnTo>
                <a:lnTo>
                  <a:pt x="0" y="32067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6684357" y="8898794"/>
            <a:ext cx="1431331" cy="1007299"/>
          </a:xfrm>
          <a:custGeom>
            <a:avLst/>
            <a:gdLst/>
            <a:ahLst/>
            <a:cxnLst/>
            <a:rect l="l" t="t" r="r" b="b"/>
            <a:pathLst>
              <a:path w="1431331" h="1007299">
                <a:moveTo>
                  <a:pt x="0" y="0"/>
                </a:moveTo>
                <a:lnTo>
                  <a:pt x="1431330" y="0"/>
                </a:lnTo>
                <a:lnTo>
                  <a:pt x="1431330" y="1007299"/>
                </a:lnTo>
                <a:lnTo>
                  <a:pt x="0" y="10072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381000" y="4746860"/>
            <a:ext cx="6181505" cy="1552575"/>
          </a:xfrm>
          <a:prstGeom prst="rect">
            <a:avLst/>
          </a:prstGeom>
        </p:spPr>
        <p:txBody>
          <a:bodyPr lIns="0" tIns="0" rIns="0" bIns="0" rtlCol="0" anchor="t">
            <a:spAutoFit/>
          </a:bodyPr>
          <a:lstStyle/>
          <a:p>
            <a:pPr>
              <a:lnSpc>
                <a:spcPts val="10800"/>
              </a:lnSpc>
            </a:pPr>
            <a:r>
              <a:rPr lang="en-US" sz="9000" dirty="0">
                <a:solidFill>
                  <a:srgbClr val="FFFDFC"/>
                </a:solidFill>
                <a:latin typeface="Times New Roman Bold"/>
              </a:rPr>
              <a:t>Concepts</a:t>
            </a:r>
          </a:p>
        </p:txBody>
      </p:sp>
      <p:sp>
        <p:nvSpPr>
          <p:cNvPr id="9" name="TextBox 9"/>
          <p:cNvSpPr txBox="1"/>
          <p:nvPr/>
        </p:nvSpPr>
        <p:spPr>
          <a:xfrm>
            <a:off x="7823615" y="502298"/>
            <a:ext cx="10240053" cy="1012825"/>
          </a:xfrm>
          <a:prstGeom prst="rect">
            <a:avLst/>
          </a:prstGeom>
        </p:spPr>
        <p:txBody>
          <a:bodyPr lIns="0" tIns="0" rIns="0" bIns="0" rtlCol="0" anchor="t">
            <a:spAutoFit/>
          </a:bodyPr>
          <a:lstStyle/>
          <a:p>
            <a:pPr>
              <a:lnSpc>
                <a:spcPts val="2600"/>
              </a:lnSpc>
            </a:pPr>
            <a:r>
              <a:rPr lang="en-US" sz="2000">
                <a:solidFill>
                  <a:srgbClr val="000000"/>
                </a:solidFill>
                <a:latin typeface="Times New Roman"/>
              </a:rPr>
              <a:t>A Smart Question is more than just an inquiry; it's a strategic tool designed to unleash effective and purposeful communication. Smart questions should also be action-oriented. Let's break down the SMART acronym:</a:t>
            </a:r>
          </a:p>
        </p:txBody>
      </p:sp>
      <p:sp>
        <p:nvSpPr>
          <p:cNvPr id="10" name="TextBox 10"/>
          <p:cNvSpPr txBox="1"/>
          <p:nvPr/>
        </p:nvSpPr>
        <p:spPr>
          <a:xfrm>
            <a:off x="1981200" y="3149845"/>
            <a:ext cx="1626935" cy="1704975"/>
          </a:xfrm>
          <a:prstGeom prst="rect">
            <a:avLst/>
          </a:prstGeom>
        </p:spPr>
        <p:txBody>
          <a:bodyPr lIns="0" tIns="0" rIns="0" bIns="0" rtlCol="0" anchor="t">
            <a:spAutoFit/>
          </a:bodyPr>
          <a:lstStyle/>
          <a:p>
            <a:pPr marL="0" lvl="0" indent="0" algn="ctr">
              <a:lnSpc>
                <a:spcPts val="11999"/>
              </a:lnSpc>
              <a:spcBef>
                <a:spcPct val="0"/>
              </a:spcBef>
            </a:pPr>
            <a:r>
              <a:rPr lang="en-US" sz="9999" dirty="0">
                <a:solidFill>
                  <a:srgbClr val="FF8A00"/>
                </a:solidFill>
                <a:latin typeface="Times New Roman Bold"/>
              </a:rPr>
              <a:t>02/</a:t>
            </a:r>
          </a:p>
        </p:txBody>
      </p:sp>
      <p:sp>
        <p:nvSpPr>
          <p:cNvPr id="11" name="TextBox 11"/>
          <p:cNvSpPr txBox="1"/>
          <p:nvPr/>
        </p:nvSpPr>
        <p:spPr>
          <a:xfrm>
            <a:off x="8061494" y="1590993"/>
            <a:ext cx="7861126" cy="552450"/>
          </a:xfrm>
          <a:prstGeom prst="rect">
            <a:avLst/>
          </a:prstGeom>
        </p:spPr>
        <p:txBody>
          <a:bodyPr lIns="0" tIns="0" rIns="0" bIns="0" rtlCol="0" anchor="t">
            <a:spAutoFit/>
          </a:bodyPr>
          <a:lstStyle/>
          <a:p>
            <a:pPr>
              <a:lnSpc>
                <a:spcPts val="3900"/>
              </a:lnSpc>
            </a:pPr>
            <a:r>
              <a:rPr lang="en-US" sz="3000" dirty="0">
                <a:solidFill>
                  <a:srgbClr val="000000"/>
                </a:solidFill>
                <a:latin typeface="Times New Roman Bold"/>
              </a:rPr>
              <a:t>Specific</a:t>
            </a:r>
          </a:p>
        </p:txBody>
      </p:sp>
      <p:sp>
        <p:nvSpPr>
          <p:cNvPr id="12" name="TextBox 12"/>
          <p:cNvSpPr txBox="1"/>
          <p:nvPr/>
        </p:nvSpPr>
        <p:spPr>
          <a:xfrm>
            <a:off x="8061494" y="3079439"/>
            <a:ext cx="7861126" cy="552450"/>
          </a:xfrm>
          <a:prstGeom prst="rect">
            <a:avLst/>
          </a:prstGeom>
        </p:spPr>
        <p:txBody>
          <a:bodyPr lIns="0" tIns="0" rIns="0" bIns="0" rtlCol="0" anchor="t">
            <a:spAutoFit/>
          </a:bodyPr>
          <a:lstStyle/>
          <a:p>
            <a:pPr>
              <a:lnSpc>
                <a:spcPts val="3900"/>
              </a:lnSpc>
            </a:pPr>
            <a:r>
              <a:rPr lang="en-US" sz="3000" dirty="0">
                <a:solidFill>
                  <a:srgbClr val="000000"/>
                </a:solidFill>
                <a:latin typeface="Times New Roman Bold"/>
              </a:rPr>
              <a:t>Measurable</a:t>
            </a:r>
          </a:p>
        </p:txBody>
      </p:sp>
      <p:sp>
        <p:nvSpPr>
          <p:cNvPr id="13" name="TextBox 13"/>
          <p:cNvSpPr txBox="1"/>
          <p:nvPr/>
        </p:nvSpPr>
        <p:spPr>
          <a:xfrm>
            <a:off x="8028156" y="4506767"/>
            <a:ext cx="7861126" cy="552450"/>
          </a:xfrm>
          <a:prstGeom prst="rect">
            <a:avLst/>
          </a:prstGeom>
        </p:spPr>
        <p:txBody>
          <a:bodyPr lIns="0" tIns="0" rIns="0" bIns="0" rtlCol="0" anchor="t">
            <a:spAutoFit/>
          </a:bodyPr>
          <a:lstStyle/>
          <a:p>
            <a:pPr>
              <a:lnSpc>
                <a:spcPts val="3900"/>
              </a:lnSpc>
            </a:pPr>
            <a:r>
              <a:rPr lang="en-US" sz="3000" dirty="0">
                <a:solidFill>
                  <a:srgbClr val="000000"/>
                </a:solidFill>
                <a:latin typeface="Times New Roman Bold"/>
              </a:rPr>
              <a:t>Achievable </a:t>
            </a:r>
          </a:p>
        </p:txBody>
      </p:sp>
      <p:sp>
        <p:nvSpPr>
          <p:cNvPr id="14" name="TextBox 14"/>
          <p:cNvSpPr txBox="1"/>
          <p:nvPr/>
        </p:nvSpPr>
        <p:spPr>
          <a:xfrm>
            <a:off x="8061494" y="5964473"/>
            <a:ext cx="7861126" cy="552450"/>
          </a:xfrm>
          <a:prstGeom prst="rect">
            <a:avLst/>
          </a:prstGeom>
        </p:spPr>
        <p:txBody>
          <a:bodyPr lIns="0" tIns="0" rIns="0" bIns="0" rtlCol="0" anchor="t">
            <a:spAutoFit/>
          </a:bodyPr>
          <a:lstStyle/>
          <a:p>
            <a:pPr>
              <a:lnSpc>
                <a:spcPts val="3900"/>
              </a:lnSpc>
            </a:pPr>
            <a:r>
              <a:rPr lang="en-US" sz="3000" dirty="0">
                <a:solidFill>
                  <a:srgbClr val="000000"/>
                </a:solidFill>
                <a:latin typeface="Times New Roman Bold"/>
              </a:rPr>
              <a:t>Relevant </a:t>
            </a:r>
          </a:p>
        </p:txBody>
      </p:sp>
      <p:sp>
        <p:nvSpPr>
          <p:cNvPr id="15" name="TextBox 15"/>
          <p:cNvSpPr txBox="1"/>
          <p:nvPr/>
        </p:nvSpPr>
        <p:spPr>
          <a:xfrm>
            <a:off x="8061494" y="7419427"/>
            <a:ext cx="7861126" cy="552450"/>
          </a:xfrm>
          <a:prstGeom prst="rect">
            <a:avLst/>
          </a:prstGeom>
        </p:spPr>
        <p:txBody>
          <a:bodyPr lIns="0" tIns="0" rIns="0" bIns="0" rtlCol="0" anchor="t">
            <a:spAutoFit/>
          </a:bodyPr>
          <a:lstStyle/>
          <a:p>
            <a:pPr>
              <a:lnSpc>
                <a:spcPts val="3900"/>
              </a:lnSpc>
            </a:pPr>
            <a:r>
              <a:rPr lang="en-US" sz="3000">
                <a:solidFill>
                  <a:srgbClr val="000000"/>
                </a:solidFill>
                <a:latin typeface="Times New Roman Bold"/>
              </a:rPr>
              <a:t>Time-bound</a:t>
            </a:r>
          </a:p>
        </p:txBody>
      </p:sp>
      <p:sp>
        <p:nvSpPr>
          <p:cNvPr id="16" name="TextBox 16"/>
          <p:cNvSpPr txBox="1"/>
          <p:nvPr/>
        </p:nvSpPr>
        <p:spPr>
          <a:xfrm>
            <a:off x="8382000" y="2301875"/>
            <a:ext cx="8877300" cy="643574"/>
          </a:xfrm>
          <a:prstGeom prst="rect">
            <a:avLst/>
          </a:prstGeom>
        </p:spPr>
        <p:txBody>
          <a:bodyPr wrap="square" lIns="0" tIns="0" rIns="0" bIns="0" rtlCol="0" anchor="t">
            <a:spAutoFit/>
          </a:bodyPr>
          <a:lstStyle/>
          <a:p>
            <a:pPr>
              <a:lnSpc>
                <a:spcPts val="2600"/>
              </a:lnSpc>
            </a:pPr>
            <a:r>
              <a:rPr lang="en-US" sz="2000" dirty="0">
                <a:solidFill>
                  <a:srgbClr val="000000"/>
                </a:solidFill>
                <a:latin typeface="Times New Roman"/>
              </a:rPr>
              <a:t>Specific refers to being as specific as possible with the desired goal. Generally, the narrower and more specific a goal is, the clearer the steps to achieving it will be.</a:t>
            </a:r>
          </a:p>
        </p:txBody>
      </p:sp>
      <p:sp>
        <p:nvSpPr>
          <p:cNvPr id="17" name="TextBox 17"/>
          <p:cNvSpPr txBox="1"/>
          <p:nvPr/>
        </p:nvSpPr>
        <p:spPr>
          <a:xfrm>
            <a:off x="8382000" y="3680546"/>
            <a:ext cx="8877300" cy="643574"/>
          </a:xfrm>
          <a:prstGeom prst="rect">
            <a:avLst/>
          </a:prstGeom>
        </p:spPr>
        <p:txBody>
          <a:bodyPr wrap="square" lIns="0" tIns="0" rIns="0" bIns="0" rtlCol="0" anchor="t">
            <a:spAutoFit/>
          </a:bodyPr>
          <a:lstStyle/>
          <a:p>
            <a:pPr>
              <a:lnSpc>
                <a:spcPts val="2600"/>
              </a:lnSpc>
            </a:pPr>
            <a:r>
              <a:rPr lang="en-US" sz="2000" dirty="0">
                <a:solidFill>
                  <a:srgbClr val="000000"/>
                </a:solidFill>
                <a:latin typeface="Times New Roman"/>
              </a:rPr>
              <a:t>Measurable refers to being as specific as possible with the desired goal. Generally, the narrower and more specific a goal is, the clearer the steps to achieving it will be.</a:t>
            </a:r>
          </a:p>
        </p:txBody>
      </p:sp>
      <p:sp>
        <p:nvSpPr>
          <p:cNvPr id="18" name="TextBox 18"/>
          <p:cNvSpPr txBox="1"/>
          <p:nvPr/>
        </p:nvSpPr>
        <p:spPr>
          <a:xfrm>
            <a:off x="8382000" y="5188603"/>
            <a:ext cx="8877300" cy="643574"/>
          </a:xfrm>
          <a:prstGeom prst="rect">
            <a:avLst/>
          </a:prstGeom>
        </p:spPr>
        <p:txBody>
          <a:bodyPr wrap="square" lIns="0" tIns="0" rIns="0" bIns="0" rtlCol="0" anchor="t">
            <a:spAutoFit/>
          </a:bodyPr>
          <a:lstStyle/>
          <a:p>
            <a:pPr>
              <a:lnSpc>
                <a:spcPts val="2600"/>
              </a:lnSpc>
            </a:pPr>
            <a:r>
              <a:rPr lang="en-US" sz="2000" dirty="0">
                <a:solidFill>
                  <a:srgbClr val="000000"/>
                </a:solidFill>
                <a:latin typeface="Times New Roman"/>
              </a:rPr>
              <a:t>Achievable refers to ensuring the set goal is realistic and possible to complete or maintain within the set time frame.</a:t>
            </a:r>
          </a:p>
        </p:txBody>
      </p:sp>
      <p:sp>
        <p:nvSpPr>
          <p:cNvPr id="19" name="TextBox 19"/>
          <p:cNvSpPr txBox="1"/>
          <p:nvPr/>
        </p:nvSpPr>
        <p:spPr>
          <a:xfrm>
            <a:off x="8382000" y="6565471"/>
            <a:ext cx="8991600" cy="643574"/>
          </a:xfrm>
          <a:prstGeom prst="rect">
            <a:avLst/>
          </a:prstGeom>
        </p:spPr>
        <p:txBody>
          <a:bodyPr wrap="square" lIns="0" tIns="0" rIns="0" bIns="0" rtlCol="0" anchor="t">
            <a:spAutoFit/>
          </a:bodyPr>
          <a:lstStyle/>
          <a:p>
            <a:pPr>
              <a:lnSpc>
                <a:spcPts val="2600"/>
              </a:lnSpc>
            </a:pPr>
            <a:r>
              <a:rPr lang="en-US" sz="2000" dirty="0">
                <a:solidFill>
                  <a:srgbClr val="000000"/>
                </a:solidFill>
                <a:latin typeface="Times New Roman"/>
              </a:rPr>
              <a:t>Relevant refers to making sure the goal itself aligns with values and long-term goals and objectives.</a:t>
            </a:r>
          </a:p>
        </p:txBody>
      </p:sp>
      <p:sp>
        <p:nvSpPr>
          <p:cNvPr id="20" name="TextBox 20"/>
          <p:cNvSpPr txBox="1"/>
          <p:nvPr/>
        </p:nvSpPr>
        <p:spPr>
          <a:xfrm>
            <a:off x="8382000" y="7994431"/>
            <a:ext cx="8642972" cy="310150"/>
          </a:xfrm>
          <a:prstGeom prst="rect">
            <a:avLst/>
          </a:prstGeom>
        </p:spPr>
        <p:txBody>
          <a:bodyPr wrap="square" lIns="0" tIns="0" rIns="0" bIns="0" rtlCol="0" anchor="t">
            <a:spAutoFit/>
          </a:bodyPr>
          <a:lstStyle/>
          <a:p>
            <a:pPr>
              <a:lnSpc>
                <a:spcPts val="2600"/>
              </a:lnSpc>
            </a:pPr>
            <a:r>
              <a:rPr lang="en-US" sz="2000" dirty="0">
                <a:solidFill>
                  <a:srgbClr val="000000"/>
                </a:solidFill>
                <a:latin typeface="Times New Roman"/>
              </a:rPr>
              <a:t>Time-bound refers to making sure the goal is set within an appropriate time frame.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DFC"/>
        </a:solidFill>
        <a:effectLst/>
      </p:bgPr>
    </p:bg>
    <p:spTree>
      <p:nvGrpSpPr>
        <p:cNvPr id="1" name=""/>
        <p:cNvGrpSpPr/>
        <p:nvPr/>
      </p:nvGrpSpPr>
      <p:grpSpPr>
        <a:xfrm>
          <a:off x="0" y="0"/>
          <a:ext cx="0" cy="0"/>
          <a:chOff x="0" y="0"/>
          <a:chExt cx="0" cy="0"/>
        </a:xfrm>
      </p:grpSpPr>
      <p:sp>
        <p:nvSpPr>
          <p:cNvPr id="2" name="Freeform 2"/>
          <p:cNvSpPr/>
          <p:nvPr/>
        </p:nvSpPr>
        <p:spPr>
          <a:xfrm>
            <a:off x="-4437651" y="-353869"/>
            <a:ext cx="11963260" cy="10968901"/>
          </a:xfrm>
          <a:custGeom>
            <a:avLst/>
            <a:gdLst/>
            <a:ahLst/>
            <a:cxnLst/>
            <a:rect l="l" t="t" r="r" b="b"/>
            <a:pathLst>
              <a:path w="11963260" h="10968901">
                <a:moveTo>
                  <a:pt x="0" y="0"/>
                </a:moveTo>
                <a:lnTo>
                  <a:pt x="11963259" y="0"/>
                </a:lnTo>
                <a:lnTo>
                  <a:pt x="11963259" y="10968901"/>
                </a:lnTo>
                <a:lnTo>
                  <a:pt x="0" y="10968901"/>
                </a:lnTo>
                <a:lnTo>
                  <a:pt x="0" y="0"/>
                </a:lnTo>
                <a:close/>
              </a:path>
            </a:pathLst>
          </a:custGeom>
          <a:blipFill>
            <a:blip r:embed="rId2"/>
            <a:stretch>
              <a:fillRect t="-2114" r="-65344"/>
            </a:stretch>
          </a:blipFill>
        </p:spPr>
      </p:sp>
      <p:grpSp>
        <p:nvGrpSpPr>
          <p:cNvPr id="3" name="Group 3"/>
          <p:cNvGrpSpPr/>
          <p:nvPr/>
        </p:nvGrpSpPr>
        <p:grpSpPr>
          <a:xfrm>
            <a:off x="-1698142" y="-353869"/>
            <a:ext cx="9239250" cy="13452264"/>
            <a:chOff x="0" y="0"/>
            <a:chExt cx="2433383" cy="3542983"/>
          </a:xfrm>
        </p:grpSpPr>
        <p:sp>
          <p:nvSpPr>
            <p:cNvPr id="4" name="Freeform 4"/>
            <p:cNvSpPr/>
            <p:nvPr/>
          </p:nvSpPr>
          <p:spPr>
            <a:xfrm>
              <a:off x="0" y="0"/>
              <a:ext cx="2433383" cy="3542983"/>
            </a:xfrm>
            <a:custGeom>
              <a:avLst/>
              <a:gdLst/>
              <a:ahLst/>
              <a:cxnLst/>
              <a:rect l="l" t="t" r="r" b="b"/>
              <a:pathLst>
                <a:path w="2433383" h="3542983">
                  <a:moveTo>
                    <a:pt x="0" y="0"/>
                  </a:moveTo>
                  <a:lnTo>
                    <a:pt x="2433383" y="0"/>
                  </a:lnTo>
                  <a:lnTo>
                    <a:pt x="2433383" y="3542983"/>
                  </a:lnTo>
                  <a:lnTo>
                    <a:pt x="0" y="3542983"/>
                  </a:lnTo>
                  <a:close/>
                </a:path>
              </a:pathLst>
            </a:custGeom>
            <a:solidFill>
              <a:srgbClr val="510099">
                <a:alpha val="87843"/>
              </a:srgbClr>
            </a:solidFill>
          </p:spPr>
        </p:sp>
        <p:sp>
          <p:nvSpPr>
            <p:cNvPr id="5" name="TextBox 5"/>
            <p:cNvSpPr txBox="1"/>
            <p:nvPr/>
          </p:nvSpPr>
          <p:spPr>
            <a:xfrm>
              <a:off x="0" y="-95250"/>
              <a:ext cx="2433383" cy="3638233"/>
            </a:xfrm>
            <a:prstGeom prst="rect">
              <a:avLst/>
            </a:prstGeom>
          </p:spPr>
          <p:txBody>
            <a:bodyPr lIns="50800" tIns="50800" rIns="50800" bIns="50800" rtlCol="0" anchor="ctr"/>
            <a:lstStyle/>
            <a:p>
              <a:pPr algn="ctr">
                <a:lnSpc>
                  <a:spcPts val="3359"/>
                </a:lnSpc>
              </a:pPr>
              <a:endParaRPr/>
            </a:p>
          </p:txBody>
        </p:sp>
      </p:grpSp>
      <p:grpSp>
        <p:nvGrpSpPr>
          <p:cNvPr id="6" name="Group 6"/>
          <p:cNvGrpSpPr/>
          <p:nvPr/>
        </p:nvGrpSpPr>
        <p:grpSpPr>
          <a:xfrm>
            <a:off x="2520955" y="848814"/>
            <a:ext cx="3333575" cy="2627064"/>
            <a:chOff x="0" y="0"/>
            <a:chExt cx="812800" cy="640537"/>
          </a:xfrm>
        </p:grpSpPr>
        <p:sp>
          <p:nvSpPr>
            <p:cNvPr id="7" name="Freeform 7"/>
            <p:cNvSpPr/>
            <p:nvPr/>
          </p:nvSpPr>
          <p:spPr>
            <a:xfrm>
              <a:off x="0" y="0"/>
              <a:ext cx="812800" cy="640537"/>
            </a:xfrm>
            <a:custGeom>
              <a:avLst/>
              <a:gdLst/>
              <a:ahLst/>
              <a:cxnLst/>
              <a:rect l="l" t="t" r="r" b="b"/>
              <a:pathLst>
                <a:path w="812800" h="640537">
                  <a:moveTo>
                    <a:pt x="116120" y="0"/>
                  </a:moveTo>
                  <a:lnTo>
                    <a:pt x="696680" y="0"/>
                  </a:lnTo>
                  <a:cubicBezTo>
                    <a:pt x="727477" y="0"/>
                    <a:pt x="757012" y="12234"/>
                    <a:pt x="778789" y="34011"/>
                  </a:cubicBezTo>
                  <a:cubicBezTo>
                    <a:pt x="800566" y="55788"/>
                    <a:pt x="812800" y="85323"/>
                    <a:pt x="812800" y="116120"/>
                  </a:cubicBezTo>
                  <a:lnTo>
                    <a:pt x="812800" y="524416"/>
                  </a:lnTo>
                  <a:cubicBezTo>
                    <a:pt x="812800" y="555213"/>
                    <a:pt x="800566" y="584749"/>
                    <a:pt x="778789" y="606526"/>
                  </a:cubicBezTo>
                  <a:cubicBezTo>
                    <a:pt x="757012" y="628303"/>
                    <a:pt x="727477" y="640537"/>
                    <a:pt x="696680" y="640537"/>
                  </a:cubicBezTo>
                  <a:lnTo>
                    <a:pt x="116120" y="640537"/>
                  </a:lnTo>
                  <a:cubicBezTo>
                    <a:pt x="51989" y="640537"/>
                    <a:pt x="0" y="588548"/>
                    <a:pt x="0" y="524416"/>
                  </a:cubicBezTo>
                  <a:lnTo>
                    <a:pt x="0" y="116120"/>
                  </a:lnTo>
                  <a:cubicBezTo>
                    <a:pt x="0" y="85323"/>
                    <a:pt x="12234" y="55788"/>
                    <a:pt x="34011" y="34011"/>
                  </a:cubicBezTo>
                  <a:cubicBezTo>
                    <a:pt x="55788" y="12234"/>
                    <a:pt x="85323" y="0"/>
                    <a:pt x="116120" y="0"/>
                  </a:cubicBezTo>
                  <a:close/>
                </a:path>
              </a:pathLst>
            </a:custGeom>
            <a:solidFill>
              <a:srgbClr val="FF8A00"/>
            </a:solidFill>
          </p:spPr>
        </p:sp>
        <p:sp>
          <p:nvSpPr>
            <p:cNvPr id="8" name="TextBox 8"/>
            <p:cNvSpPr txBox="1"/>
            <p:nvPr/>
          </p:nvSpPr>
          <p:spPr>
            <a:xfrm>
              <a:off x="0" y="-95250"/>
              <a:ext cx="812800" cy="735787"/>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2523813" y="3841985"/>
            <a:ext cx="3332608" cy="2711114"/>
            <a:chOff x="0" y="0"/>
            <a:chExt cx="812564" cy="661030"/>
          </a:xfrm>
        </p:grpSpPr>
        <p:sp>
          <p:nvSpPr>
            <p:cNvPr id="10" name="Freeform 10"/>
            <p:cNvSpPr/>
            <p:nvPr/>
          </p:nvSpPr>
          <p:spPr>
            <a:xfrm>
              <a:off x="0" y="0"/>
              <a:ext cx="812564" cy="661030"/>
            </a:xfrm>
            <a:custGeom>
              <a:avLst/>
              <a:gdLst/>
              <a:ahLst/>
              <a:cxnLst/>
              <a:rect l="l" t="t" r="r" b="b"/>
              <a:pathLst>
                <a:path w="812564" h="661030">
                  <a:moveTo>
                    <a:pt x="116154" y="0"/>
                  </a:moveTo>
                  <a:lnTo>
                    <a:pt x="696410" y="0"/>
                  </a:lnTo>
                  <a:cubicBezTo>
                    <a:pt x="760560" y="0"/>
                    <a:pt x="812564" y="52004"/>
                    <a:pt x="812564" y="116154"/>
                  </a:cubicBezTo>
                  <a:lnTo>
                    <a:pt x="812564" y="544876"/>
                  </a:lnTo>
                  <a:cubicBezTo>
                    <a:pt x="812564" y="609026"/>
                    <a:pt x="760560" y="661030"/>
                    <a:pt x="696410" y="661030"/>
                  </a:cubicBezTo>
                  <a:lnTo>
                    <a:pt x="116154" y="661030"/>
                  </a:lnTo>
                  <a:cubicBezTo>
                    <a:pt x="52004" y="661030"/>
                    <a:pt x="0" y="609026"/>
                    <a:pt x="0" y="544876"/>
                  </a:cubicBezTo>
                  <a:lnTo>
                    <a:pt x="0" y="116154"/>
                  </a:lnTo>
                  <a:cubicBezTo>
                    <a:pt x="0" y="52004"/>
                    <a:pt x="52004" y="0"/>
                    <a:pt x="116154" y="0"/>
                  </a:cubicBezTo>
                  <a:close/>
                </a:path>
              </a:pathLst>
            </a:custGeom>
            <a:solidFill>
              <a:srgbClr val="FF8A00"/>
            </a:solidFill>
          </p:spPr>
        </p:sp>
        <p:sp>
          <p:nvSpPr>
            <p:cNvPr id="11" name="TextBox 11"/>
            <p:cNvSpPr txBox="1"/>
            <p:nvPr/>
          </p:nvSpPr>
          <p:spPr>
            <a:xfrm>
              <a:off x="0" y="-95250"/>
              <a:ext cx="812564" cy="756280"/>
            </a:xfrm>
            <a:prstGeom prst="rect">
              <a:avLst/>
            </a:prstGeom>
          </p:spPr>
          <p:txBody>
            <a:bodyPr lIns="50800" tIns="50800" rIns="50800" bIns="50800" rtlCol="0" anchor="ctr"/>
            <a:lstStyle/>
            <a:p>
              <a:pPr algn="ctr">
                <a:lnSpc>
                  <a:spcPts val="3359"/>
                </a:lnSpc>
              </a:pPr>
              <a:endParaRPr/>
            </a:p>
          </p:txBody>
        </p:sp>
      </p:grpSp>
      <p:grpSp>
        <p:nvGrpSpPr>
          <p:cNvPr id="12" name="Group 12"/>
          <p:cNvGrpSpPr/>
          <p:nvPr/>
        </p:nvGrpSpPr>
        <p:grpSpPr>
          <a:xfrm>
            <a:off x="6197376" y="1468687"/>
            <a:ext cx="3333575" cy="2803606"/>
            <a:chOff x="0" y="0"/>
            <a:chExt cx="812800" cy="683582"/>
          </a:xfrm>
        </p:grpSpPr>
        <p:sp>
          <p:nvSpPr>
            <p:cNvPr id="13" name="Freeform 13"/>
            <p:cNvSpPr/>
            <p:nvPr/>
          </p:nvSpPr>
          <p:spPr>
            <a:xfrm>
              <a:off x="0" y="0"/>
              <a:ext cx="812800" cy="683582"/>
            </a:xfrm>
            <a:custGeom>
              <a:avLst/>
              <a:gdLst/>
              <a:ahLst/>
              <a:cxnLst/>
              <a:rect l="l" t="t" r="r" b="b"/>
              <a:pathLst>
                <a:path w="812800" h="683582">
                  <a:moveTo>
                    <a:pt x="116120" y="0"/>
                  </a:moveTo>
                  <a:lnTo>
                    <a:pt x="696680" y="0"/>
                  </a:lnTo>
                  <a:cubicBezTo>
                    <a:pt x="727477" y="0"/>
                    <a:pt x="757012" y="12234"/>
                    <a:pt x="778789" y="34011"/>
                  </a:cubicBezTo>
                  <a:cubicBezTo>
                    <a:pt x="800566" y="55788"/>
                    <a:pt x="812800" y="85323"/>
                    <a:pt x="812800" y="116120"/>
                  </a:cubicBezTo>
                  <a:lnTo>
                    <a:pt x="812800" y="567461"/>
                  </a:lnTo>
                  <a:cubicBezTo>
                    <a:pt x="812800" y="631593"/>
                    <a:pt x="760811" y="683582"/>
                    <a:pt x="696680" y="683582"/>
                  </a:cubicBezTo>
                  <a:lnTo>
                    <a:pt x="116120" y="683582"/>
                  </a:lnTo>
                  <a:cubicBezTo>
                    <a:pt x="85323" y="683582"/>
                    <a:pt x="55788" y="671347"/>
                    <a:pt x="34011" y="649571"/>
                  </a:cubicBezTo>
                  <a:cubicBezTo>
                    <a:pt x="12234" y="627794"/>
                    <a:pt x="0" y="598258"/>
                    <a:pt x="0" y="567461"/>
                  </a:cubicBezTo>
                  <a:lnTo>
                    <a:pt x="0" y="116120"/>
                  </a:lnTo>
                  <a:cubicBezTo>
                    <a:pt x="0" y="85323"/>
                    <a:pt x="12234" y="55788"/>
                    <a:pt x="34011" y="34011"/>
                  </a:cubicBezTo>
                  <a:cubicBezTo>
                    <a:pt x="55788" y="12234"/>
                    <a:pt x="85323" y="0"/>
                    <a:pt x="116120" y="0"/>
                  </a:cubicBezTo>
                  <a:close/>
                </a:path>
              </a:pathLst>
            </a:custGeom>
            <a:solidFill>
              <a:srgbClr val="FF8A00"/>
            </a:solidFill>
          </p:spPr>
        </p:sp>
        <p:sp>
          <p:nvSpPr>
            <p:cNvPr id="14" name="TextBox 14"/>
            <p:cNvSpPr txBox="1"/>
            <p:nvPr/>
          </p:nvSpPr>
          <p:spPr>
            <a:xfrm>
              <a:off x="0" y="-95250"/>
              <a:ext cx="812800" cy="778832"/>
            </a:xfrm>
            <a:prstGeom prst="rect">
              <a:avLst/>
            </a:prstGeom>
          </p:spPr>
          <p:txBody>
            <a:bodyPr lIns="50800" tIns="50800" rIns="50800" bIns="50800" rtlCol="0" anchor="ctr"/>
            <a:lstStyle/>
            <a:p>
              <a:pPr algn="ctr">
                <a:lnSpc>
                  <a:spcPts val="3359"/>
                </a:lnSpc>
              </a:pPr>
              <a:endParaRPr/>
            </a:p>
          </p:txBody>
        </p:sp>
      </p:grpSp>
      <p:grpSp>
        <p:nvGrpSpPr>
          <p:cNvPr id="15" name="Group 15"/>
          <p:cNvGrpSpPr/>
          <p:nvPr/>
        </p:nvGrpSpPr>
        <p:grpSpPr>
          <a:xfrm>
            <a:off x="6195486" y="4708443"/>
            <a:ext cx="3333575" cy="2765505"/>
            <a:chOff x="0" y="0"/>
            <a:chExt cx="812800" cy="674292"/>
          </a:xfrm>
        </p:grpSpPr>
        <p:sp>
          <p:nvSpPr>
            <p:cNvPr id="16" name="Freeform 16"/>
            <p:cNvSpPr/>
            <p:nvPr/>
          </p:nvSpPr>
          <p:spPr>
            <a:xfrm>
              <a:off x="0" y="0"/>
              <a:ext cx="812800" cy="674292"/>
            </a:xfrm>
            <a:custGeom>
              <a:avLst/>
              <a:gdLst/>
              <a:ahLst/>
              <a:cxnLst/>
              <a:rect l="l" t="t" r="r" b="b"/>
              <a:pathLst>
                <a:path w="812800" h="674292">
                  <a:moveTo>
                    <a:pt x="116120" y="0"/>
                  </a:moveTo>
                  <a:lnTo>
                    <a:pt x="696680" y="0"/>
                  </a:lnTo>
                  <a:cubicBezTo>
                    <a:pt x="727477" y="0"/>
                    <a:pt x="757012" y="12234"/>
                    <a:pt x="778789" y="34011"/>
                  </a:cubicBezTo>
                  <a:cubicBezTo>
                    <a:pt x="800566" y="55788"/>
                    <a:pt x="812800" y="85323"/>
                    <a:pt x="812800" y="116120"/>
                  </a:cubicBezTo>
                  <a:lnTo>
                    <a:pt x="812800" y="558171"/>
                  </a:lnTo>
                  <a:cubicBezTo>
                    <a:pt x="812800" y="588968"/>
                    <a:pt x="800566" y="618504"/>
                    <a:pt x="778789" y="640281"/>
                  </a:cubicBezTo>
                  <a:cubicBezTo>
                    <a:pt x="757012" y="662058"/>
                    <a:pt x="727477" y="674292"/>
                    <a:pt x="696680" y="674292"/>
                  </a:cubicBezTo>
                  <a:lnTo>
                    <a:pt x="116120" y="674292"/>
                  </a:lnTo>
                  <a:cubicBezTo>
                    <a:pt x="51989" y="674292"/>
                    <a:pt x="0" y="622303"/>
                    <a:pt x="0" y="558171"/>
                  </a:cubicBezTo>
                  <a:lnTo>
                    <a:pt x="0" y="116120"/>
                  </a:lnTo>
                  <a:cubicBezTo>
                    <a:pt x="0" y="85323"/>
                    <a:pt x="12234" y="55788"/>
                    <a:pt x="34011" y="34011"/>
                  </a:cubicBezTo>
                  <a:cubicBezTo>
                    <a:pt x="55788" y="12234"/>
                    <a:pt x="85323" y="0"/>
                    <a:pt x="116120" y="0"/>
                  </a:cubicBezTo>
                  <a:close/>
                </a:path>
              </a:pathLst>
            </a:custGeom>
            <a:solidFill>
              <a:srgbClr val="FF8A00"/>
            </a:solidFill>
          </p:spPr>
        </p:sp>
        <p:sp>
          <p:nvSpPr>
            <p:cNvPr id="17" name="TextBox 17"/>
            <p:cNvSpPr txBox="1"/>
            <p:nvPr/>
          </p:nvSpPr>
          <p:spPr>
            <a:xfrm>
              <a:off x="0" y="-95250"/>
              <a:ext cx="812800" cy="769542"/>
            </a:xfrm>
            <a:prstGeom prst="rect">
              <a:avLst/>
            </a:prstGeom>
          </p:spPr>
          <p:txBody>
            <a:bodyPr lIns="50800" tIns="50800" rIns="50800" bIns="50800" rtlCol="0" anchor="ctr"/>
            <a:lstStyle/>
            <a:p>
              <a:pPr algn="ctr">
                <a:lnSpc>
                  <a:spcPts val="3359"/>
                </a:lnSpc>
              </a:pPr>
              <a:endParaRPr/>
            </a:p>
          </p:txBody>
        </p:sp>
      </p:grpSp>
      <p:grpSp>
        <p:nvGrpSpPr>
          <p:cNvPr id="18" name="Group 18"/>
          <p:cNvGrpSpPr/>
          <p:nvPr/>
        </p:nvGrpSpPr>
        <p:grpSpPr>
          <a:xfrm>
            <a:off x="2518097" y="6830171"/>
            <a:ext cx="3333575" cy="2627064"/>
            <a:chOff x="0" y="0"/>
            <a:chExt cx="812800" cy="640537"/>
          </a:xfrm>
        </p:grpSpPr>
        <p:sp>
          <p:nvSpPr>
            <p:cNvPr id="19" name="Freeform 19"/>
            <p:cNvSpPr/>
            <p:nvPr/>
          </p:nvSpPr>
          <p:spPr>
            <a:xfrm>
              <a:off x="0" y="0"/>
              <a:ext cx="812800" cy="640537"/>
            </a:xfrm>
            <a:custGeom>
              <a:avLst/>
              <a:gdLst/>
              <a:ahLst/>
              <a:cxnLst/>
              <a:rect l="l" t="t" r="r" b="b"/>
              <a:pathLst>
                <a:path w="812800" h="640537">
                  <a:moveTo>
                    <a:pt x="116120" y="0"/>
                  </a:moveTo>
                  <a:lnTo>
                    <a:pt x="696680" y="0"/>
                  </a:lnTo>
                  <a:cubicBezTo>
                    <a:pt x="727477" y="0"/>
                    <a:pt x="757012" y="12234"/>
                    <a:pt x="778789" y="34011"/>
                  </a:cubicBezTo>
                  <a:cubicBezTo>
                    <a:pt x="800566" y="55788"/>
                    <a:pt x="812800" y="85323"/>
                    <a:pt x="812800" y="116120"/>
                  </a:cubicBezTo>
                  <a:lnTo>
                    <a:pt x="812800" y="524416"/>
                  </a:lnTo>
                  <a:cubicBezTo>
                    <a:pt x="812800" y="555213"/>
                    <a:pt x="800566" y="584749"/>
                    <a:pt x="778789" y="606526"/>
                  </a:cubicBezTo>
                  <a:cubicBezTo>
                    <a:pt x="757012" y="628303"/>
                    <a:pt x="727477" y="640537"/>
                    <a:pt x="696680" y="640537"/>
                  </a:cubicBezTo>
                  <a:lnTo>
                    <a:pt x="116120" y="640537"/>
                  </a:lnTo>
                  <a:cubicBezTo>
                    <a:pt x="51989" y="640537"/>
                    <a:pt x="0" y="588548"/>
                    <a:pt x="0" y="524416"/>
                  </a:cubicBezTo>
                  <a:lnTo>
                    <a:pt x="0" y="116120"/>
                  </a:lnTo>
                  <a:cubicBezTo>
                    <a:pt x="0" y="85323"/>
                    <a:pt x="12234" y="55788"/>
                    <a:pt x="34011" y="34011"/>
                  </a:cubicBezTo>
                  <a:cubicBezTo>
                    <a:pt x="55788" y="12234"/>
                    <a:pt x="85323" y="0"/>
                    <a:pt x="116120" y="0"/>
                  </a:cubicBezTo>
                  <a:close/>
                </a:path>
              </a:pathLst>
            </a:custGeom>
            <a:solidFill>
              <a:srgbClr val="FF8A00"/>
            </a:solidFill>
          </p:spPr>
        </p:sp>
        <p:sp>
          <p:nvSpPr>
            <p:cNvPr id="20" name="TextBox 20"/>
            <p:cNvSpPr txBox="1"/>
            <p:nvPr/>
          </p:nvSpPr>
          <p:spPr>
            <a:xfrm>
              <a:off x="0" y="-95250"/>
              <a:ext cx="812800" cy="735787"/>
            </a:xfrm>
            <a:prstGeom prst="rect">
              <a:avLst/>
            </a:prstGeom>
          </p:spPr>
          <p:txBody>
            <a:bodyPr lIns="50800" tIns="50800" rIns="50800" bIns="50800" rtlCol="0" anchor="ctr"/>
            <a:lstStyle/>
            <a:p>
              <a:pPr algn="ctr">
                <a:lnSpc>
                  <a:spcPts val="3359"/>
                </a:lnSpc>
              </a:pPr>
              <a:endParaRPr/>
            </a:p>
          </p:txBody>
        </p:sp>
      </p:grpSp>
      <p:sp>
        <p:nvSpPr>
          <p:cNvPr id="21" name="Freeform 21"/>
          <p:cNvSpPr/>
          <p:nvPr/>
        </p:nvSpPr>
        <p:spPr>
          <a:xfrm>
            <a:off x="3752990" y="1220213"/>
            <a:ext cx="875221" cy="1114931"/>
          </a:xfrm>
          <a:custGeom>
            <a:avLst/>
            <a:gdLst/>
            <a:ahLst/>
            <a:cxnLst/>
            <a:rect l="l" t="t" r="r" b="b"/>
            <a:pathLst>
              <a:path w="875221" h="1114931">
                <a:moveTo>
                  <a:pt x="0" y="0"/>
                </a:moveTo>
                <a:lnTo>
                  <a:pt x="875221" y="0"/>
                </a:lnTo>
                <a:lnTo>
                  <a:pt x="875221" y="1114931"/>
                </a:lnTo>
                <a:lnTo>
                  <a:pt x="0" y="11149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2" name="Freeform 22"/>
          <p:cNvSpPr/>
          <p:nvPr/>
        </p:nvSpPr>
        <p:spPr>
          <a:xfrm>
            <a:off x="3752990" y="7183427"/>
            <a:ext cx="875221" cy="1114931"/>
          </a:xfrm>
          <a:custGeom>
            <a:avLst/>
            <a:gdLst/>
            <a:ahLst/>
            <a:cxnLst/>
            <a:rect l="l" t="t" r="r" b="b"/>
            <a:pathLst>
              <a:path w="875221" h="1114931">
                <a:moveTo>
                  <a:pt x="0" y="0"/>
                </a:moveTo>
                <a:lnTo>
                  <a:pt x="875221" y="0"/>
                </a:lnTo>
                <a:lnTo>
                  <a:pt x="875221" y="1114931"/>
                </a:lnTo>
                <a:lnTo>
                  <a:pt x="0" y="11149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3" name="Freeform 23"/>
          <p:cNvSpPr/>
          <p:nvPr/>
        </p:nvSpPr>
        <p:spPr>
          <a:xfrm>
            <a:off x="3649347" y="4156243"/>
            <a:ext cx="1082507" cy="1082507"/>
          </a:xfrm>
          <a:custGeom>
            <a:avLst/>
            <a:gdLst/>
            <a:ahLst/>
            <a:cxnLst/>
            <a:rect l="l" t="t" r="r" b="b"/>
            <a:pathLst>
              <a:path w="1082507" h="1082507">
                <a:moveTo>
                  <a:pt x="0" y="0"/>
                </a:moveTo>
                <a:lnTo>
                  <a:pt x="1082507" y="0"/>
                </a:lnTo>
                <a:lnTo>
                  <a:pt x="1082507" y="1082507"/>
                </a:lnTo>
                <a:lnTo>
                  <a:pt x="0" y="108250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4" name="Freeform 24"/>
          <p:cNvSpPr/>
          <p:nvPr/>
        </p:nvSpPr>
        <p:spPr>
          <a:xfrm>
            <a:off x="7317687" y="1749895"/>
            <a:ext cx="1164646" cy="1170498"/>
          </a:xfrm>
          <a:custGeom>
            <a:avLst/>
            <a:gdLst/>
            <a:ahLst/>
            <a:cxnLst/>
            <a:rect l="l" t="t" r="r" b="b"/>
            <a:pathLst>
              <a:path w="1164646" h="1170498">
                <a:moveTo>
                  <a:pt x="0" y="0"/>
                </a:moveTo>
                <a:lnTo>
                  <a:pt x="1164646" y="0"/>
                </a:lnTo>
                <a:lnTo>
                  <a:pt x="1164646" y="1170499"/>
                </a:lnTo>
                <a:lnTo>
                  <a:pt x="0" y="11704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5" name="Freeform 25"/>
          <p:cNvSpPr/>
          <p:nvPr/>
        </p:nvSpPr>
        <p:spPr>
          <a:xfrm>
            <a:off x="7229147" y="4936927"/>
            <a:ext cx="1341726" cy="1377896"/>
          </a:xfrm>
          <a:custGeom>
            <a:avLst/>
            <a:gdLst/>
            <a:ahLst/>
            <a:cxnLst/>
            <a:rect l="l" t="t" r="r" b="b"/>
            <a:pathLst>
              <a:path w="1341726" h="1377896">
                <a:moveTo>
                  <a:pt x="0" y="0"/>
                </a:moveTo>
                <a:lnTo>
                  <a:pt x="1341726" y="0"/>
                </a:lnTo>
                <a:lnTo>
                  <a:pt x="1341726" y="1377895"/>
                </a:lnTo>
                <a:lnTo>
                  <a:pt x="0" y="137789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6" name="TextBox 26"/>
          <p:cNvSpPr txBox="1"/>
          <p:nvPr/>
        </p:nvSpPr>
        <p:spPr>
          <a:xfrm>
            <a:off x="2523813" y="2448927"/>
            <a:ext cx="3333575" cy="523875"/>
          </a:xfrm>
          <a:prstGeom prst="rect">
            <a:avLst/>
          </a:prstGeom>
        </p:spPr>
        <p:txBody>
          <a:bodyPr lIns="0" tIns="0" rIns="0" bIns="0" rtlCol="0" anchor="t">
            <a:spAutoFit/>
          </a:bodyPr>
          <a:lstStyle/>
          <a:p>
            <a:pPr marL="0" lvl="0" indent="0" algn="ctr">
              <a:lnSpc>
                <a:spcPts val="3600"/>
              </a:lnSpc>
              <a:spcBef>
                <a:spcPct val="0"/>
              </a:spcBef>
            </a:pPr>
            <a:r>
              <a:rPr lang="en-US" sz="3000">
                <a:solidFill>
                  <a:srgbClr val="FFFDFC"/>
                </a:solidFill>
                <a:latin typeface="Times New Roman Bold"/>
              </a:rPr>
              <a:t>Innovation Enablers</a:t>
            </a:r>
          </a:p>
        </p:txBody>
      </p:sp>
      <p:sp>
        <p:nvSpPr>
          <p:cNvPr id="27" name="TextBox 27"/>
          <p:cNvSpPr txBox="1"/>
          <p:nvPr/>
        </p:nvSpPr>
        <p:spPr>
          <a:xfrm>
            <a:off x="2523813" y="5541636"/>
            <a:ext cx="3333575" cy="981075"/>
          </a:xfrm>
          <a:prstGeom prst="rect">
            <a:avLst/>
          </a:prstGeom>
        </p:spPr>
        <p:txBody>
          <a:bodyPr lIns="0" tIns="0" rIns="0" bIns="0" rtlCol="0" anchor="t">
            <a:spAutoFit/>
          </a:bodyPr>
          <a:lstStyle/>
          <a:p>
            <a:pPr marL="0" lvl="0" indent="0" algn="ctr">
              <a:lnSpc>
                <a:spcPts val="3600"/>
              </a:lnSpc>
              <a:spcBef>
                <a:spcPct val="0"/>
              </a:spcBef>
            </a:pPr>
            <a:r>
              <a:rPr lang="en-US" sz="3000">
                <a:solidFill>
                  <a:srgbClr val="FFFDFC"/>
                </a:solidFill>
                <a:latin typeface="Times New Roman Bold"/>
              </a:rPr>
              <a:t>Decision-Making Compass</a:t>
            </a:r>
          </a:p>
        </p:txBody>
      </p:sp>
      <p:sp>
        <p:nvSpPr>
          <p:cNvPr id="28" name="TextBox 28"/>
          <p:cNvSpPr txBox="1"/>
          <p:nvPr/>
        </p:nvSpPr>
        <p:spPr>
          <a:xfrm>
            <a:off x="6223276" y="3068799"/>
            <a:ext cx="3333575" cy="981075"/>
          </a:xfrm>
          <a:prstGeom prst="rect">
            <a:avLst/>
          </a:prstGeom>
        </p:spPr>
        <p:txBody>
          <a:bodyPr lIns="0" tIns="0" rIns="0" bIns="0" rtlCol="0" anchor="t">
            <a:spAutoFit/>
          </a:bodyPr>
          <a:lstStyle/>
          <a:p>
            <a:pPr marL="0" lvl="0" indent="0" algn="ctr">
              <a:lnSpc>
                <a:spcPts val="3600"/>
              </a:lnSpc>
              <a:spcBef>
                <a:spcPct val="0"/>
              </a:spcBef>
            </a:pPr>
            <a:r>
              <a:rPr lang="en-US" sz="3000">
                <a:solidFill>
                  <a:srgbClr val="FFFDFC"/>
                </a:solidFill>
                <a:latin typeface="Times New Roman Bold"/>
              </a:rPr>
              <a:t>Problem-Solving Guides</a:t>
            </a:r>
          </a:p>
        </p:txBody>
      </p:sp>
      <p:sp>
        <p:nvSpPr>
          <p:cNvPr id="29" name="TextBox 29"/>
          <p:cNvSpPr txBox="1"/>
          <p:nvPr/>
        </p:nvSpPr>
        <p:spPr>
          <a:xfrm>
            <a:off x="6197376" y="6410241"/>
            <a:ext cx="3333575" cy="981075"/>
          </a:xfrm>
          <a:prstGeom prst="rect">
            <a:avLst/>
          </a:prstGeom>
        </p:spPr>
        <p:txBody>
          <a:bodyPr lIns="0" tIns="0" rIns="0" bIns="0" rtlCol="0" anchor="t">
            <a:spAutoFit/>
          </a:bodyPr>
          <a:lstStyle/>
          <a:p>
            <a:pPr marL="0" lvl="0" indent="0" algn="ctr">
              <a:lnSpc>
                <a:spcPts val="3600"/>
              </a:lnSpc>
              <a:spcBef>
                <a:spcPct val="0"/>
              </a:spcBef>
            </a:pPr>
            <a:r>
              <a:rPr lang="en-US" sz="3000">
                <a:solidFill>
                  <a:srgbClr val="FFFDFC"/>
                </a:solidFill>
                <a:latin typeface="Times New Roman Bold"/>
              </a:rPr>
              <a:t>Enhanced Communication</a:t>
            </a:r>
          </a:p>
        </p:txBody>
      </p:sp>
      <p:sp>
        <p:nvSpPr>
          <p:cNvPr id="30" name="TextBox 30"/>
          <p:cNvSpPr txBox="1"/>
          <p:nvPr/>
        </p:nvSpPr>
        <p:spPr>
          <a:xfrm>
            <a:off x="11042752" y="3978107"/>
            <a:ext cx="6652110" cy="1704975"/>
          </a:xfrm>
          <a:prstGeom prst="rect">
            <a:avLst/>
          </a:prstGeom>
        </p:spPr>
        <p:txBody>
          <a:bodyPr lIns="0" tIns="0" rIns="0" bIns="0" rtlCol="0" anchor="t">
            <a:spAutoFit/>
          </a:bodyPr>
          <a:lstStyle/>
          <a:p>
            <a:pPr marL="0" lvl="0" indent="0" algn="r">
              <a:lnSpc>
                <a:spcPts val="11999"/>
              </a:lnSpc>
              <a:spcBef>
                <a:spcPct val="0"/>
              </a:spcBef>
            </a:pPr>
            <a:r>
              <a:rPr lang="en-US" sz="9999" dirty="0">
                <a:solidFill>
                  <a:srgbClr val="CB6CE6"/>
                </a:solidFill>
                <a:latin typeface="Times New Roman Bold"/>
              </a:rPr>
              <a:t>Importance</a:t>
            </a:r>
          </a:p>
        </p:txBody>
      </p:sp>
      <p:sp>
        <p:nvSpPr>
          <p:cNvPr id="31" name="TextBox 31"/>
          <p:cNvSpPr txBox="1"/>
          <p:nvPr/>
        </p:nvSpPr>
        <p:spPr>
          <a:xfrm>
            <a:off x="13392657" y="2417869"/>
            <a:ext cx="1952300" cy="2066925"/>
          </a:xfrm>
          <a:prstGeom prst="rect">
            <a:avLst/>
          </a:prstGeom>
        </p:spPr>
        <p:txBody>
          <a:bodyPr lIns="0" tIns="0" rIns="0" bIns="0" rtlCol="0" anchor="t">
            <a:spAutoFit/>
          </a:bodyPr>
          <a:lstStyle/>
          <a:p>
            <a:pPr marL="0" lvl="0" indent="0" algn="r">
              <a:lnSpc>
                <a:spcPts val="14400"/>
              </a:lnSpc>
              <a:spcBef>
                <a:spcPct val="0"/>
              </a:spcBef>
            </a:pPr>
            <a:r>
              <a:rPr lang="en-US" sz="12000" dirty="0">
                <a:solidFill>
                  <a:srgbClr val="FF8A00"/>
                </a:solidFill>
                <a:latin typeface="Times New Roman Bold"/>
              </a:rPr>
              <a:t>03/</a:t>
            </a:r>
          </a:p>
        </p:txBody>
      </p:sp>
      <p:sp>
        <p:nvSpPr>
          <p:cNvPr id="32" name="TextBox 32"/>
          <p:cNvSpPr txBox="1"/>
          <p:nvPr/>
        </p:nvSpPr>
        <p:spPr>
          <a:xfrm>
            <a:off x="2520955" y="8430284"/>
            <a:ext cx="3333575" cy="523875"/>
          </a:xfrm>
          <a:prstGeom prst="rect">
            <a:avLst/>
          </a:prstGeom>
        </p:spPr>
        <p:txBody>
          <a:bodyPr lIns="0" tIns="0" rIns="0" bIns="0" rtlCol="0" anchor="t">
            <a:spAutoFit/>
          </a:bodyPr>
          <a:lstStyle/>
          <a:p>
            <a:pPr marL="0" lvl="0" indent="0" algn="ctr">
              <a:lnSpc>
                <a:spcPts val="3600"/>
              </a:lnSpc>
              <a:spcBef>
                <a:spcPct val="0"/>
              </a:spcBef>
            </a:pPr>
            <a:r>
              <a:rPr lang="en-US" sz="3000">
                <a:solidFill>
                  <a:srgbClr val="FFFDFC"/>
                </a:solidFill>
                <a:latin typeface="Times New Roman Bold"/>
              </a:rPr>
              <a:t>Adaptive Thinking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DFC"/>
        </a:solidFill>
        <a:effectLst/>
      </p:bgPr>
    </p:bg>
    <p:spTree>
      <p:nvGrpSpPr>
        <p:cNvPr id="1" name=""/>
        <p:cNvGrpSpPr/>
        <p:nvPr/>
      </p:nvGrpSpPr>
      <p:grpSpPr>
        <a:xfrm>
          <a:off x="0" y="0"/>
          <a:ext cx="0" cy="0"/>
          <a:chOff x="0" y="0"/>
          <a:chExt cx="0" cy="0"/>
        </a:xfrm>
      </p:grpSpPr>
      <p:sp>
        <p:nvSpPr>
          <p:cNvPr id="2" name="Freeform 2"/>
          <p:cNvSpPr/>
          <p:nvPr/>
        </p:nvSpPr>
        <p:spPr>
          <a:xfrm>
            <a:off x="-2953469" y="-932153"/>
            <a:ext cx="18834215" cy="12477668"/>
          </a:xfrm>
          <a:custGeom>
            <a:avLst/>
            <a:gdLst/>
            <a:ahLst/>
            <a:cxnLst/>
            <a:rect l="l" t="t" r="r" b="b"/>
            <a:pathLst>
              <a:path w="18834215" h="12477668">
                <a:moveTo>
                  <a:pt x="0" y="0"/>
                </a:moveTo>
                <a:lnTo>
                  <a:pt x="18834215" y="0"/>
                </a:lnTo>
                <a:lnTo>
                  <a:pt x="18834215" y="12477667"/>
                </a:lnTo>
                <a:lnTo>
                  <a:pt x="0" y="12477667"/>
                </a:lnTo>
                <a:lnTo>
                  <a:pt x="0" y="0"/>
                </a:lnTo>
                <a:close/>
              </a:path>
            </a:pathLst>
          </a:custGeom>
          <a:blipFill>
            <a:blip r:embed="rId2"/>
            <a:stretch>
              <a:fillRect/>
            </a:stretch>
          </a:blipFill>
        </p:spPr>
      </p:sp>
      <p:grpSp>
        <p:nvGrpSpPr>
          <p:cNvPr id="3" name="Group 3"/>
          <p:cNvGrpSpPr/>
          <p:nvPr/>
        </p:nvGrpSpPr>
        <p:grpSpPr>
          <a:xfrm>
            <a:off x="-4171950" y="-932153"/>
            <a:ext cx="14859000" cy="15886403"/>
            <a:chOff x="0" y="0"/>
            <a:chExt cx="3913481" cy="4184073"/>
          </a:xfrm>
        </p:grpSpPr>
        <p:sp>
          <p:nvSpPr>
            <p:cNvPr id="4" name="Freeform 4"/>
            <p:cNvSpPr/>
            <p:nvPr/>
          </p:nvSpPr>
          <p:spPr>
            <a:xfrm>
              <a:off x="0" y="0"/>
              <a:ext cx="3913482" cy="4184073"/>
            </a:xfrm>
            <a:custGeom>
              <a:avLst/>
              <a:gdLst/>
              <a:ahLst/>
              <a:cxnLst/>
              <a:rect l="l" t="t" r="r" b="b"/>
              <a:pathLst>
                <a:path w="3913482" h="4184073">
                  <a:moveTo>
                    <a:pt x="0" y="0"/>
                  </a:moveTo>
                  <a:lnTo>
                    <a:pt x="3913482" y="0"/>
                  </a:lnTo>
                  <a:lnTo>
                    <a:pt x="3913482" y="4184073"/>
                  </a:lnTo>
                  <a:lnTo>
                    <a:pt x="0" y="4184073"/>
                  </a:lnTo>
                  <a:close/>
                </a:path>
              </a:pathLst>
            </a:custGeom>
            <a:solidFill>
              <a:srgbClr val="510099">
                <a:alpha val="87843"/>
              </a:srgbClr>
            </a:solidFill>
          </p:spPr>
        </p:sp>
        <p:sp>
          <p:nvSpPr>
            <p:cNvPr id="5" name="TextBox 5"/>
            <p:cNvSpPr txBox="1"/>
            <p:nvPr/>
          </p:nvSpPr>
          <p:spPr>
            <a:xfrm>
              <a:off x="0" y="-95250"/>
              <a:ext cx="3913481" cy="4279323"/>
            </a:xfrm>
            <a:prstGeom prst="rect">
              <a:avLst/>
            </a:prstGeom>
          </p:spPr>
          <p:txBody>
            <a:bodyPr lIns="50800" tIns="50800" rIns="50800" bIns="50800" rtlCol="0" anchor="ctr"/>
            <a:lstStyle/>
            <a:p>
              <a:pPr algn="ctr">
                <a:lnSpc>
                  <a:spcPts val="3359"/>
                </a:lnSpc>
              </a:pPr>
              <a:endParaRPr/>
            </a:p>
          </p:txBody>
        </p:sp>
      </p:grpSp>
      <p:grpSp>
        <p:nvGrpSpPr>
          <p:cNvPr id="6" name="Group 6"/>
          <p:cNvGrpSpPr/>
          <p:nvPr/>
        </p:nvGrpSpPr>
        <p:grpSpPr>
          <a:xfrm rot="-10800000">
            <a:off x="2694645" y="-1201276"/>
            <a:ext cx="24179456" cy="11738290"/>
            <a:chOff x="0" y="0"/>
            <a:chExt cx="32239274" cy="15651054"/>
          </a:xfrm>
        </p:grpSpPr>
        <p:grpSp>
          <p:nvGrpSpPr>
            <p:cNvPr id="7" name="Group 7"/>
            <p:cNvGrpSpPr/>
            <p:nvPr/>
          </p:nvGrpSpPr>
          <p:grpSpPr>
            <a:xfrm>
              <a:off x="14352356" y="0"/>
              <a:ext cx="17886919" cy="15651054"/>
              <a:chOff x="0" y="0"/>
              <a:chExt cx="812800" cy="711200"/>
            </a:xfrm>
          </p:grpSpPr>
          <p:sp>
            <p:nvSpPr>
              <p:cNvPr id="8" name="Freeform 8"/>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FF8A00"/>
              </a:solidFill>
            </p:spPr>
          </p:sp>
          <p:sp>
            <p:nvSpPr>
              <p:cNvPr id="9" name="TextBox 9"/>
              <p:cNvSpPr txBox="1"/>
              <p:nvPr/>
            </p:nvSpPr>
            <p:spPr>
              <a:xfrm>
                <a:off x="127000" y="-44450"/>
                <a:ext cx="558800" cy="425450"/>
              </a:xfrm>
              <a:prstGeom prst="rect">
                <a:avLst/>
              </a:prstGeom>
            </p:spPr>
            <p:txBody>
              <a:bodyPr lIns="50800" tIns="50800" rIns="50800" bIns="50800" rtlCol="0" anchor="ctr"/>
              <a:lstStyle/>
              <a:p>
                <a:pPr algn="ctr">
                  <a:lnSpc>
                    <a:spcPts val="3360"/>
                  </a:lnSpc>
                </a:pPr>
                <a:endParaRPr/>
              </a:p>
            </p:txBody>
          </p:sp>
        </p:grpSp>
        <p:grpSp>
          <p:nvGrpSpPr>
            <p:cNvPr id="10" name="Group 10"/>
            <p:cNvGrpSpPr/>
            <p:nvPr/>
          </p:nvGrpSpPr>
          <p:grpSpPr>
            <a:xfrm rot="-10800000">
              <a:off x="0" y="65577"/>
              <a:ext cx="23295815" cy="15585477"/>
              <a:chOff x="0" y="0"/>
              <a:chExt cx="2990301" cy="2000586"/>
            </a:xfrm>
          </p:grpSpPr>
          <p:sp>
            <p:nvSpPr>
              <p:cNvPr id="11" name="Freeform 11"/>
              <p:cNvSpPr/>
              <p:nvPr/>
            </p:nvSpPr>
            <p:spPr>
              <a:xfrm>
                <a:off x="0" y="0"/>
                <a:ext cx="2990301" cy="2000586"/>
              </a:xfrm>
              <a:custGeom>
                <a:avLst/>
                <a:gdLst/>
                <a:ahLst/>
                <a:cxnLst/>
                <a:rect l="l" t="t" r="r" b="b"/>
                <a:pathLst>
                  <a:path w="2990301" h="2000586">
                    <a:moveTo>
                      <a:pt x="0" y="0"/>
                    </a:moveTo>
                    <a:lnTo>
                      <a:pt x="2990301" y="0"/>
                    </a:lnTo>
                    <a:lnTo>
                      <a:pt x="2990301" y="2000586"/>
                    </a:lnTo>
                    <a:lnTo>
                      <a:pt x="0" y="2000586"/>
                    </a:lnTo>
                    <a:close/>
                  </a:path>
                </a:pathLst>
              </a:custGeom>
              <a:solidFill>
                <a:srgbClr val="FF8A00"/>
              </a:solidFill>
            </p:spPr>
          </p:sp>
          <p:sp>
            <p:nvSpPr>
              <p:cNvPr id="12" name="TextBox 12"/>
              <p:cNvSpPr txBox="1"/>
              <p:nvPr/>
            </p:nvSpPr>
            <p:spPr>
              <a:xfrm>
                <a:off x="0" y="-47625"/>
                <a:ext cx="2990301" cy="2048211"/>
              </a:xfrm>
              <a:prstGeom prst="rect">
                <a:avLst/>
              </a:prstGeom>
            </p:spPr>
            <p:txBody>
              <a:bodyPr lIns="50800" tIns="50800" rIns="50800" bIns="50800" rtlCol="0" anchor="ctr"/>
              <a:lstStyle/>
              <a:p>
                <a:pPr algn="ctr">
                  <a:lnSpc>
                    <a:spcPts val="3360"/>
                  </a:lnSpc>
                </a:pPr>
                <a:endParaRPr/>
              </a:p>
            </p:txBody>
          </p:sp>
        </p:grpSp>
      </p:grpSp>
      <p:grpSp>
        <p:nvGrpSpPr>
          <p:cNvPr id="13" name="Group 13"/>
          <p:cNvGrpSpPr/>
          <p:nvPr/>
        </p:nvGrpSpPr>
        <p:grpSpPr>
          <a:xfrm rot="-10800000">
            <a:off x="2578623" y="-562465"/>
            <a:ext cx="24179456" cy="11738290"/>
            <a:chOff x="0" y="0"/>
            <a:chExt cx="32239274" cy="15651054"/>
          </a:xfrm>
        </p:grpSpPr>
        <p:grpSp>
          <p:nvGrpSpPr>
            <p:cNvPr id="14" name="Group 14"/>
            <p:cNvGrpSpPr/>
            <p:nvPr/>
          </p:nvGrpSpPr>
          <p:grpSpPr>
            <a:xfrm>
              <a:off x="14352356" y="0"/>
              <a:ext cx="17886919" cy="15651054"/>
              <a:chOff x="0" y="0"/>
              <a:chExt cx="812800" cy="711200"/>
            </a:xfrm>
          </p:grpSpPr>
          <p:sp>
            <p:nvSpPr>
              <p:cNvPr id="15" name="Freeform 15"/>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FFFDFC"/>
              </a:solidFill>
            </p:spPr>
          </p:sp>
          <p:sp>
            <p:nvSpPr>
              <p:cNvPr id="16" name="TextBox 16"/>
              <p:cNvSpPr txBox="1"/>
              <p:nvPr/>
            </p:nvSpPr>
            <p:spPr>
              <a:xfrm>
                <a:off x="127000" y="-44450"/>
                <a:ext cx="558800" cy="425450"/>
              </a:xfrm>
              <a:prstGeom prst="rect">
                <a:avLst/>
              </a:prstGeom>
            </p:spPr>
            <p:txBody>
              <a:bodyPr lIns="50800" tIns="50800" rIns="50800" bIns="50800" rtlCol="0" anchor="ctr"/>
              <a:lstStyle/>
              <a:p>
                <a:pPr algn="ctr">
                  <a:lnSpc>
                    <a:spcPts val="3360"/>
                  </a:lnSpc>
                </a:pPr>
                <a:endParaRPr/>
              </a:p>
            </p:txBody>
          </p:sp>
        </p:grpSp>
        <p:grpSp>
          <p:nvGrpSpPr>
            <p:cNvPr id="17" name="Group 17"/>
            <p:cNvGrpSpPr/>
            <p:nvPr/>
          </p:nvGrpSpPr>
          <p:grpSpPr>
            <a:xfrm rot="-10800000">
              <a:off x="0" y="65577"/>
              <a:ext cx="23295815" cy="15585477"/>
              <a:chOff x="0" y="0"/>
              <a:chExt cx="2990301" cy="2000586"/>
            </a:xfrm>
          </p:grpSpPr>
          <p:sp>
            <p:nvSpPr>
              <p:cNvPr id="18" name="Freeform 18"/>
              <p:cNvSpPr/>
              <p:nvPr/>
            </p:nvSpPr>
            <p:spPr>
              <a:xfrm>
                <a:off x="0" y="0"/>
                <a:ext cx="2990301" cy="2000586"/>
              </a:xfrm>
              <a:custGeom>
                <a:avLst/>
                <a:gdLst/>
                <a:ahLst/>
                <a:cxnLst/>
                <a:rect l="l" t="t" r="r" b="b"/>
                <a:pathLst>
                  <a:path w="2990301" h="2000586">
                    <a:moveTo>
                      <a:pt x="0" y="0"/>
                    </a:moveTo>
                    <a:lnTo>
                      <a:pt x="2990301" y="0"/>
                    </a:lnTo>
                    <a:lnTo>
                      <a:pt x="2990301" y="2000586"/>
                    </a:lnTo>
                    <a:lnTo>
                      <a:pt x="0" y="2000586"/>
                    </a:lnTo>
                    <a:close/>
                  </a:path>
                </a:pathLst>
              </a:custGeom>
              <a:solidFill>
                <a:srgbClr val="FFFDFC"/>
              </a:solidFill>
            </p:spPr>
          </p:sp>
          <p:sp>
            <p:nvSpPr>
              <p:cNvPr id="19" name="TextBox 19"/>
              <p:cNvSpPr txBox="1"/>
              <p:nvPr/>
            </p:nvSpPr>
            <p:spPr>
              <a:xfrm>
                <a:off x="0" y="-95250"/>
                <a:ext cx="2990301" cy="2095836"/>
              </a:xfrm>
              <a:prstGeom prst="rect">
                <a:avLst/>
              </a:prstGeom>
            </p:spPr>
            <p:txBody>
              <a:bodyPr lIns="50800" tIns="50800" rIns="50800" bIns="50800" rtlCol="0" anchor="ctr"/>
              <a:lstStyle/>
              <a:p>
                <a:pPr algn="ctr">
                  <a:lnSpc>
                    <a:spcPts val="3360"/>
                  </a:lnSpc>
                </a:pPr>
                <a:endParaRPr/>
              </a:p>
            </p:txBody>
          </p:sp>
        </p:grpSp>
      </p:grpSp>
      <p:sp>
        <p:nvSpPr>
          <p:cNvPr id="20" name="TextBox 20"/>
          <p:cNvSpPr txBox="1"/>
          <p:nvPr/>
        </p:nvSpPr>
        <p:spPr>
          <a:xfrm>
            <a:off x="49682" y="2003928"/>
            <a:ext cx="7114511" cy="1454757"/>
          </a:xfrm>
          <a:prstGeom prst="rect">
            <a:avLst/>
          </a:prstGeom>
        </p:spPr>
        <p:txBody>
          <a:bodyPr wrap="square" lIns="0" tIns="0" rIns="0" bIns="0" rtlCol="0" anchor="t">
            <a:spAutoFit/>
          </a:bodyPr>
          <a:lstStyle/>
          <a:p>
            <a:pPr marL="0" lvl="0" indent="0">
              <a:lnSpc>
                <a:spcPts val="11999"/>
              </a:lnSpc>
              <a:spcBef>
                <a:spcPct val="0"/>
              </a:spcBef>
            </a:pPr>
            <a:r>
              <a:rPr lang="en-US" sz="9999" dirty="0">
                <a:solidFill>
                  <a:srgbClr val="FFFDFC"/>
                </a:solidFill>
                <a:latin typeface="Times New Roman Bold"/>
              </a:rPr>
              <a:t>How to ask?</a:t>
            </a:r>
          </a:p>
        </p:txBody>
      </p:sp>
      <p:sp>
        <p:nvSpPr>
          <p:cNvPr id="21" name="TextBox 21"/>
          <p:cNvSpPr txBox="1"/>
          <p:nvPr/>
        </p:nvSpPr>
        <p:spPr>
          <a:xfrm>
            <a:off x="1602473" y="441828"/>
            <a:ext cx="1952300" cy="2066925"/>
          </a:xfrm>
          <a:prstGeom prst="rect">
            <a:avLst/>
          </a:prstGeom>
        </p:spPr>
        <p:txBody>
          <a:bodyPr lIns="0" tIns="0" rIns="0" bIns="0" rtlCol="0" anchor="t">
            <a:spAutoFit/>
          </a:bodyPr>
          <a:lstStyle/>
          <a:p>
            <a:pPr marL="0" lvl="0" indent="0" algn="r">
              <a:lnSpc>
                <a:spcPts val="14400"/>
              </a:lnSpc>
              <a:spcBef>
                <a:spcPct val="0"/>
              </a:spcBef>
            </a:pPr>
            <a:r>
              <a:rPr lang="en-US" sz="12000">
                <a:solidFill>
                  <a:srgbClr val="FF8A00"/>
                </a:solidFill>
                <a:latin typeface="Times New Roman Bold"/>
              </a:rPr>
              <a:t>04/</a:t>
            </a:r>
          </a:p>
        </p:txBody>
      </p:sp>
      <p:sp>
        <p:nvSpPr>
          <p:cNvPr id="22" name="TextBox 22"/>
          <p:cNvSpPr txBox="1"/>
          <p:nvPr/>
        </p:nvSpPr>
        <p:spPr>
          <a:xfrm>
            <a:off x="8469389" y="322765"/>
            <a:ext cx="8178499" cy="1114425"/>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000000"/>
                </a:solidFill>
                <a:latin typeface="Times New Roman Bold"/>
              </a:rPr>
              <a:t>Think about what you already know</a:t>
            </a:r>
          </a:p>
          <a:p>
            <a:pPr marL="0" lvl="0" indent="0">
              <a:lnSpc>
                <a:spcPts val="4200"/>
              </a:lnSpc>
              <a:spcBef>
                <a:spcPct val="0"/>
              </a:spcBef>
            </a:pPr>
            <a:endParaRPr lang="en-US" sz="3000">
              <a:solidFill>
                <a:srgbClr val="000000"/>
              </a:solidFill>
              <a:latin typeface="Times New Roman Bold"/>
            </a:endParaRPr>
          </a:p>
        </p:txBody>
      </p:sp>
      <p:sp>
        <p:nvSpPr>
          <p:cNvPr id="23" name="TextBox 23"/>
          <p:cNvSpPr txBox="1"/>
          <p:nvPr/>
        </p:nvSpPr>
        <p:spPr>
          <a:xfrm>
            <a:off x="9080801" y="933450"/>
            <a:ext cx="8550384" cy="908050"/>
          </a:xfrm>
          <a:prstGeom prst="rect">
            <a:avLst/>
          </a:prstGeom>
        </p:spPr>
        <p:txBody>
          <a:bodyPr lIns="0" tIns="0" rIns="0" bIns="0" rtlCol="0" anchor="t">
            <a:spAutoFit/>
          </a:bodyPr>
          <a:lstStyle/>
          <a:p>
            <a:pPr marL="0" lvl="0" indent="0">
              <a:lnSpc>
                <a:spcPts val="3499"/>
              </a:lnSpc>
              <a:spcBef>
                <a:spcPct val="0"/>
              </a:spcBef>
            </a:pPr>
            <a:r>
              <a:rPr lang="en-US" sz="2499">
                <a:solidFill>
                  <a:srgbClr val="000000"/>
                </a:solidFill>
                <a:latin typeface="Times New Roman"/>
              </a:rPr>
              <a:t>Reviewing your existing knowledge on a subject can help you pinpoint any gaps.</a:t>
            </a:r>
          </a:p>
        </p:txBody>
      </p:sp>
      <p:sp>
        <p:nvSpPr>
          <p:cNvPr id="24" name="TextBox 24"/>
          <p:cNvSpPr txBox="1"/>
          <p:nvPr/>
        </p:nvSpPr>
        <p:spPr>
          <a:xfrm>
            <a:off x="7702247" y="2070603"/>
            <a:ext cx="8178499" cy="1114425"/>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000000"/>
                </a:solidFill>
                <a:latin typeface="Times New Roman Bold"/>
              </a:rPr>
              <a:t>Confirm what you want to learn</a:t>
            </a:r>
          </a:p>
          <a:p>
            <a:pPr marL="0" lvl="0" indent="0">
              <a:lnSpc>
                <a:spcPts val="4200"/>
              </a:lnSpc>
              <a:spcBef>
                <a:spcPct val="0"/>
              </a:spcBef>
            </a:pPr>
            <a:endParaRPr lang="en-US" sz="3000">
              <a:solidFill>
                <a:srgbClr val="000000"/>
              </a:solidFill>
              <a:latin typeface="Times New Roman Bold"/>
            </a:endParaRPr>
          </a:p>
        </p:txBody>
      </p:sp>
      <p:sp>
        <p:nvSpPr>
          <p:cNvPr id="25" name="TextBox 25"/>
          <p:cNvSpPr txBox="1"/>
          <p:nvPr/>
        </p:nvSpPr>
        <p:spPr>
          <a:xfrm>
            <a:off x="8108623" y="2811172"/>
            <a:ext cx="9522562" cy="908050"/>
          </a:xfrm>
          <a:prstGeom prst="rect">
            <a:avLst/>
          </a:prstGeom>
        </p:spPr>
        <p:txBody>
          <a:bodyPr lIns="0" tIns="0" rIns="0" bIns="0" rtlCol="0" anchor="t">
            <a:spAutoFit/>
          </a:bodyPr>
          <a:lstStyle/>
          <a:p>
            <a:pPr marL="0" lvl="0" indent="0">
              <a:lnSpc>
                <a:spcPts val="3499"/>
              </a:lnSpc>
              <a:spcBef>
                <a:spcPct val="0"/>
              </a:spcBef>
            </a:pPr>
            <a:r>
              <a:rPr lang="en-US" sz="2499">
                <a:solidFill>
                  <a:srgbClr val="000000"/>
                </a:solidFill>
                <a:latin typeface="Times New Roman"/>
              </a:rPr>
              <a:t>Determining what you want to know more about can help you form smart questions.</a:t>
            </a:r>
          </a:p>
        </p:txBody>
      </p:sp>
      <p:sp>
        <p:nvSpPr>
          <p:cNvPr id="26" name="TextBox 26"/>
          <p:cNvSpPr txBox="1"/>
          <p:nvPr/>
        </p:nvSpPr>
        <p:spPr>
          <a:xfrm>
            <a:off x="6597801" y="4029075"/>
            <a:ext cx="8178499" cy="1114425"/>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000000"/>
                </a:solidFill>
                <a:latin typeface="Times New Roman Bold"/>
              </a:rPr>
              <a:t>Create a draft of your questions</a:t>
            </a:r>
          </a:p>
          <a:p>
            <a:pPr marL="0" lvl="0" indent="0">
              <a:lnSpc>
                <a:spcPts val="4200"/>
              </a:lnSpc>
              <a:spcBef>
                <a:spcPct val="0"/>
              </a:spcBef>
            </a:pPr>
            <a:endParaRPr lang="en-US" sz="3000">
              <a:solidFill>
                <a:srgbClr val="000000"/>
              </a:solidFill>
              <a:latin typeface="Times New Roman Bold"/>
            </a:endParaRPr>
          </a:p>
        </p:txBody>
      </p:sp>
      <p:sp>
        <p:nvSpPr>
          <p:cNvPr id="27" name="TextBox 27"/>
          <p:cNvSpPr txBox="1"/>
          <p:nvPr/>
        </p:nvSpPr>
        <p:spPr>
          <a:xfrm>
            <a:off x="6935106" y="4687597"/>
            <a:ext cx="11025588" cy="908050"/>
          </a:xfrm>
          <a:prstGeom prst="rect">
            <a:avLst/>
          </a:prstGeom>
        </p:spPr>
        <p:txBody>
          <a:bodyPr lIns="0" tIns="0" rIns="0" bIns="0" rtlCol="0" anchor="t">
            <a:spAutoFit/>
          </a:bodyPr>
          <a:lstStyle/>
          <a:p>
            <a:pPr marL="0" lvl="0" indent="0">
              <a:lnSpc>
                <a:spcPts val="3499"/>
              </a:lnSpc>
              <a:spcBef>
                <a:spcPct val="0"/>
              </a:spcBef>
            </a:pPr>
            <a:r>
              <a:rPr lang="en-US" sz="2499">
                <a:solidFill>
                  <a:srgbClr val="000000"/>
                </a:solidFill>
                <a:latin typeface="Times New Roman"/>
              </a:rPr>
              <a:t>Writing your questions down can help you identify ways to improve the quality of the request</a:t>
            </a:r>
          </a:p>
        </p:txBody>
      </p:sp>
      <p:sp>
        <p:nvSpPr>
          <p:cNvPr id="28" name="TextBox 28"/>
          <p:cNvSpPr txBox="1"/>
          <p:nvPr/>
        </p:nvSpPr>
        <p:spPr>
          <a:xfrm>
            <a:off x="5523369" y="5821072"/>
            <a:ext cx="8178499" cy="1114425"/>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000000"/>
                </a:solidFill>
                <a:latin typeface="Times New Roman Bold"/>
              </a:rPr>
              <a:t>Refine your questions</a:t>
            </a:r>
          </a:p>
          <a:p>
            <a:pPr marL="0" lvl="0" indent="0">
              <a:lnSpc>
                <a:spcPts val="4200"/>
              </a:lnSpc>
              <a:spcBef>
                <a:spcPct val="0"/>
              </a:spcBef>
            </a:pPr>
            <a:endParaRPr lang="en-US" sz="3000">
              <a:solidFill>
                <a:srgbClr val="000000"/>
              </a:solidFill>
              <a:latin typeface="Times New Roman Bold"/>
            </a:endParaRPr>
          </a:p>
        </p:txBody>
      </p:sp>
      <p:sp>
        <p:nvSpPr>
          <p:cNvPr id="29" name="TextBox 29"/>
          <p:cNvSpPr txBox="1"/>
          <p:nvPr/>
        </p:nvSpPr>
        <p:spPr>
          <a:xfrm>
            <a:off x="6260495" y="6440197"/>
            <a:ext cx="11370690" cy="1346200"/>
          </a:xfrm>
          <a:prstGeom prst="rect">
            <a:avLst/>
          </a:prstGeom>
        </p:spPr>
        <p:txBody>
          <a:bodyPr lIns="0" tIns="0" rIns="0" bIns="0" rtlCol="0" anchor="t">
            <a:spAutoFit/>
          </a:bodyPr>
          <a:lstStyle/>
          <a:p>
            <a:pPr marL="0" lvl="0" indent="0">
              <a:lnSpc>
                <a:spcPts val="3499"/>
              </a:lnSpc>
              <a:spcBef>
                <a:spcPct val="0"/>
              </a:spcBef>
            </a:pPr>
            <a:r>
              <a:rPr lang="en-US" sz="2499">
                <a:solidFill>
                  <a:srgbClr val="000000"/>
                </a:solidFill>
                <a:latin typeface="Times New Roman"/>
              </a:rPr>
              <a:t>Adjusting your queries to more clearly convey what you want to know can lead to better answers by helping the person you're talking to better understand your request.</a:t>
            </a:r>
          </a:p>
        </p:txBody>
      </p:sp>
      <p:sp>
        <p:nvSpPr>
          <p:cNvPr id="30" name="TextBox 30"/>
          <p:cNvSpPr txBox="1"/>
          <p:nvPr/>
        </p:nvSpPr>
        <p:spPr>
          <a:xfrm>
            <a:off x="4674744" y="7487487"/>
            <a:ext cx="8178499" cy="1114425"/>
          </a:xfrm>
          <a:prstGeom prst="rect">
            <a:avLst/>
          </a:prstGeom>
        </p:spPr>
        <p:txBody>
          <a:bodyPr lIns="0" tIns="0" rIns="0" bIns="0" rtlCol="0" anchor="t">
            <a:spAutoFit/>
          </a:bodyPr>
          <a:lstStyle/>
          <a:p>
            <a:pPr marL="647700" lvl="1" indent="-323850">
              <a:lnSpc>
                <a:spcPts val="4200"/>
              </a:lnSpc>
              <a:buFont typeface="Arial"/>
              <a:buChar char="•"/>
            </a:pPr>
            <a:r>
              <a:rPr lang="en-US" sz="3000" dirty="0">
                <a:solidFill>
                  <a:srgbClr val="000000"/>
                </a:solidFill>
                <a:latin typeface="Times New Roman Bold"/>
              </a:rPr>
              <a:t>Ensure simplicity</a:t>
            </a:r>
          </a:p>
          <a:p>
            <a:pPr marL="0" lvl="0" indent="0">
              <a:lnSpc>
                <a:spcPts val="4200"/>
              </a:lnSpc>
              <a:spcBef>
                <a:spcPct val="0"/>
              </a:spcBef>
            </a:pPr>
            <a:endParaRPr lang="en-US" sz="3000" dirty="0">
              <a:solidFill>
                <a:srgbClr val="000000"/>
              </a:solidFill>
              <a:latin typeface="Times New Roman Bold"/>
            </a:endParaRPr>
          </a:p>
        </p:txBody>
      </p:sp>
      <p:sp>
        <p:nvSpPr>
          <p:cNvPr id="31" name="TextBox 31"/>
          <p:cNvSpPr txBox="1"/>
          <p:nvPr/>
        </p:nvSpPr>
        <p:spPr>
          <a:xfrm>
            <a:off x="4091061" y="8318016"/>
            <a:ext cx="9553820" cy="1114425"/>
          </a:xfrm>
          <a:prstGeom prst="rect">
            <a:avLst/>
          </a:prstGeom>
        </p:spPr>
        <p:txBody>
          <a:bodyPr lIns="0" tIns="0" rIns="0" bIns="0" rtlCol="0" anchor="t">
            <a:spAutoFit/>
          </a:bodyPr>
          <a:lstStyle/>
          <a:p>
            <a:pPr marL="647700" lvl="1" indent="-323850">
              <a:lnSpc>
                <a:spcPts val="4200"/>
              </a:lnSpc>
              <a:buFont typeface="Arial"/>
              <a:buChar char="•"/>
            </a:pPr>
            <a:r>
              <a:rPr lang="en-US" sz="3000" dirty="0">
                <a:solidFill>
                  <a:srgbClr val="000000"/>
                </a:solidFill>
                <a:latin typeface="Times New Roman Bold"/>
              </a:rPr>
              <a:t>Ask your questions confidently and politely</a:t>
            </a:r>
          </a:p>
          <a:p>
            <a:pPr marL="0" lvl="0" indent="0">
              <a:lnSpc>
                <a:spcPts val="4200"/>
              </a:lnSpc>
              <a:spcBef>
                <a:spcPct val="0"/>
              </a:spcBef>
            </a:pPr>
            <a:endParaRPr lang="en-US" sz="3000" dirty="0">
              <a:solidFill>
                <a:srgbClr val="000000"/>
              </a:solidFill>
              <a:latin typeface="Times New Roman Bold"/>
            </a:endParaRPr>
          </a:p>
        </p:txBody>
      </p:sp>
      <p:sp>
        <p:nvSpPr>
          <p:cNvPr id="32" name="TextBox 32"/>
          <p:cNvSpPr txBox="1"/>
          <p:nvPr/>
        </p:nvSpPr>
        <p:spPr>
          <a:xfrm>
            <a:off x="425527" y="3423835"/>
            <a:ext cx="5227844" cy="996811"/>
          </a:xfrm>
          <a:prstGeom prst="rect">
            <a:avLst/>
          </a:prstGeom>
        </p:spPr>
        <p:txBody>
          <a:bodyPr lIns="0" tIns="0" rIns="0" bIns="0" rtlCol="0" anchor="t">
            <a:spAutoFit/>
          </a:bodyPr>
          <a:lstStyle/>
          <a:p>
            <a:pPr>
              <a:lnSpc>
                <a:spcPts val="3959"/>
              </a:lnSpc>
            </a:pPr>
            <a:r>
              <a:rPr lang="en-US" sz="3299" dirty="0">
                <a:solidFill>
                  <a:srgbClr val="EBB329"/>
                </a:solidFill>
                <a:latin typeface="Times New Roman Bold"/>
              </a:rPr>
              <a:t>Caution! </a:t>
            </a:r>
          </a:p>
          <a:p>
            <a:pPr marL="0" lvl="0" indent="0">
              <a:lnSpc>
                <a:spcPts val="3959"/>
              </a:lnSpc>
              <a:spcBef>
                <a:spcPct val="0"/>
              </a:spcBef>
            </a:pPr>
            <a:r>
              <a:rPr lang="en-US" sz="3299" dirty="0">
                <a:solidFill>
                  <a:srgbClr val="FF3131"/>
                </a:solidFill>
                <a:latin typeface="Times New Roman Bold"/>
              </a:rPr>
              <a:t>Avoid close-ended questions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DFC"/>
        </a:solidFill>
        <a:effectLst/>
      </p:bgPr>
    </p:bg>
    <p:spTree>
      <p:nvGrpSpPr>
        <p:cNvPr id="1" name=""/>
        <p:cNvGrpSpPr/>
        <p:nvPr/>
      </p:nvGrpSpPr>
      <p:grpSpPr>
        <a:xfrm>
          <a:off x="0" y="0"/>
          <a:ext cx="0" cy="0"/>
          <a:chOff x="0" y="0"/>
          <a:chExt cx="0" cy="0"/>
        </a:xfrm>
      </p:grpSpPr>
      <p:sp>
        <p:nvSpPr>
          <p:cNvPr id="2" name="Freeform 2"/>
          <p:cNvSpPr/>
          <p:nvPr/>
        </p:nvSpPr>
        <p:spPr>
          <a:xfrm>
            <a:off x="-3147376" y="-779923"/>
            <a:ext cx="10520304" cy="11846846"/>
          </a:xfrm>
          <a:custGeom>
            <a:avLst/>
            <a:gdLst/>
            <a:ahLst/>
            <a:cxnLst/>
            <a:rect l="l" t="t" r="r" b="b"/>
            <a:pathLst>
              <a:path w="10520304" h="11846846">
                <a:moveTo>
                  <a:pt x="0" y="0"/>
                </a:moveTo>
                <a:lnTo>
                  <a:pt x="10520303" y="0"/>
                </a:lnTo>
                <a:lnTo>
                  <a:pt x="10520303" y="11846846"/>
                </a:lnTo>
                <a:lnTo>
                  <a:pt x="0" y="11846846"/>
                </a:lnTo>
                <a:lnTo>
                  <a:pt x="0" y="0"/>
                </a:lnTo>
                <a:close/>
              </a:path>
            </a:pathLst>
          </a:custGeom>
          <a:blipFill>
            <a:blip r:embed="rId2"/>
            <a:stretch>
              <a:fillRect r="-70297"/>
            </a:stretch>
          </a:blipFill>
        </p:spPr>
      </p:sp>
      <p:grpSp>
        <p:nvGrpSpPr>
          <p:cNvPr id="3" name="Group 3"/>
          <p:cNvGrpSpPr/>
          <p:nvPr/>
        </p:nvGrpSpPr>
        <p:grpSpPr>
          <a:xfrm>
            <a:off x="-1839228" y="-375850"/>
            <a:ext cx="9239250" cy="14463214"/>
            <a:chOff x="0" y="0"/>
            <a:chExt cx="2433383" cy="3809241"/>
          </a:xfrm>
        </p:grpSpPr>
        <p:sp>
          <p:nvSpPr>
            <p:cNvPr id="4" name="Freeform 4"/>
            <p:cNvSpPr/>
            <p:nvPr/>
          </p:nvSpPr>
          <p:spPr>
            <a:xfrm>
              <a:off x="0" y="0"/>
              <a:ext cx="2433383" cy="3809242"/>
            </a:xfrm>
            <a:custGeom>
              <a:avLst/>
              <a:gdLst/>
              <a:ahLst/>
              <a:cxnLst/>
              <a:rect l="l" t="t" r="r" b="b"/>
              <a:pathLst>
                <a:path w="2433383" h="3809242">
                  <a:moveTo>
                    <a:pt x="0" y="0"/>
                  </a:moveTo>
                  <a:lnTo>
                    <a:pt x="2433383" y="0"/>
                  </a:lnTo>
                  <a:lnTo>
                    <a:pt x="2433383" y="3809242"/>
                  </a:lnTo>
                  <a:lnTo>
                    <a:pt x="0" y="3809242"/>
                  </a:lnTo>
                  <a:close/>
                </a:path>
              </a:pathLst>
            </a:custGeom>
            <a:solidFill>
              <a:srgbClr val="510099">
                <a:alpha val="87843"/>
              </a:srgbClr>
            </a:solidFill>
          </p:spPr>
        </p:sp>
        <p:sp>
          <p:nvSpPr>
            <p:cNvPr id="5" name="TextBox 5"/>
            <p:cNvSpPr txBox="1"/>
            <p:nvPr/>
          </p:nvSpPr>
          <p:spPr>
            <a:xfrm>
              <a:off x="0" y="-95250"/>
              <a:ext cx="2433383" cy="3904491"/>
            </a:xfrm>
            <a:prstGeom prst="rect">
              <a:avLst/>
            </a:prstGeom>
          </p:spPr>
          <p:txBody>
            <a:bodyPr lIns="50800" tIns="50800" rIns="50800" bIns="50800" rtlCol="0" anchor="ctr"/>
            <a:lstStyle/>
            <a:p>
              <a:pPr algn="ctr">
                <a:lnSpc>
                  <a:spcPts val="3359"/>
                </a:lnSpc>
              </a:pPr>
              <a:endParaRPr/>
            </a:p>
          </p:txBody>
        </p:sp>
      </p:grpSp>
      <p:sp>
        <p:nvSpPr>
          <p:cNvPr id="6" name="Freeform 6"/>
          <p:cNvSpPr/>
          <p:nvPr/>
        </p:nvSpPr>
        <p:spPr>
          <a:xfrm>
            <a:off x="5769552" y="8301839"/>
            <a:ext cx="3206750" cy="3206750"/>
          </a:xfrm>
          <a:custGeom>
            <a:avLst/>
            <a:gdLst/>
            <a:ahLst/>
            <a:cxnLst/>
            <a:rect l="l" t="t" r="r" b="b"/>
            <a:pathLst>
              <a:path w="3206750" h="3206750">
                <a:moveTo>
                  <a:pt x="0" y="0"/>
                </a:moveTo>
                <a:lnTo>
                  <a:pt x="3206750" y="0"/>
                </a:lnTo>
                <a:lnTo>
                  <a:pt x="3206750" y="3206750"/>
                </a:lnTo>
                <a:lnTo>
                  <a:pt x="0" y="32067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6684357" y="8898794"/>
            <a:ext cx="1431331" cy="1007299"/>
          </a:xfrm>
          <a:custGeom>
            <a:avLst/>
            <a:gdLst/>
            <a:ahLst/>
            <a:cxnLst/>
            <a:rect l="l" t="t" r="r" b="b"/>
            <a:pathLst>
              <a:path w="1431331" h="1007299">
                <a:moveTo>
                  <a:pt x="0" y="0"/>
                </a:moveTo>
                <a:lnTo>
                  <a:pt x="1431330" y="0"/>
                </a:lnTo>
                <a:lnTo>
                  <a:pt x="1431330" y="1007299"/>
                </a:lnTo>
                <a:lnTo>
                  <a:pt x="0" y="10072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288025" y="2266513"/>
            <a:ext cx="6181505" cy="6257925"/>
          </a:xfrm>
          <a:prstGeom prst="rect">
            <a:avLst/>
          </a:prstGeom>
        </p:spPr>
        <p:txBody>
          <a:bodyPr lIns="0" tIns="0" rIns="0" bIns="0" rtlCol="0" anchor="t">
            <a:spAutoFit/>
          </a:bodyPr>
          <a:lstStyle/>
          <a:p>
            <a:pPr>
              <a:lnSpc>
                <a:spcPts val="9600"/>
              </a:lnSpc>
            </a:pPr>
            <a:r>
              <a:rPr lang="en-US" sz="8000">
                <a:solidFill>
                  <a:srgbClr val="FFFDFC"/>
                </a:solidFill>
                <a:latin typeface="Times New Roman Bold"/>
              </a:rPr>
              <a:t>Creating achievable SMART goals</a:t>
            </a:r>
          </a:p>
          <a:p>
            <a:pPr>
              <a:lnSpc>
                <a:spcPts val="9600"/>
              </a:lnSpc>
            </a:pPr>
            <a:endParaRPr lang="en-US" sz="8000">
              <a:solidFill>
                <a:srgbClr val="FFFDFC"/>
              </a:solidFill>
              <a:latin typeface="Times New Roman Bold"/>
            </a:endParaRPr>
          </a:p>
        </p:txBody>
      </p:sp>
      <p:sp>
        <p:nvSpPr>
          <p:cNvPr id="9" name="TextBox 9"/>
          <p:cNvSpPr txBox="1"/>
          <p:nvPr/>
        </p:nvSpPr>
        <p:spPr>
          <a:xfrm>
            <a:off x="656676" y="226073"/>
            <a:ext cx="1952300" cy="2066925"/>
          </a:xfrm>
          <a:prstGeom prst="rect">
            <a:avLst/>
          </a:prstGeom>
        </p:spPr>
        <p:txBody>
          <a:bodyPr lIns="0" tIns="0" rIns="0" bIns="0" rtlCol="0" anchor="t">
            <a:spAutoFit/>
          </a:bodyPr>
          <a:lstStyle/>
          <a:p>
            <a:pPr marL="0" lvl="0" indent="0" algn="ctr">
              <a:lnSpc>
                <a:spcPts val="14400"/>
              </a:lnSpc>
              <a:spcBef>
                <a:spcPct val="0"/>
              </a:spcBef>
            </a:pPr>
            <a:r>
              <a:rPr lang="en-US" sz="12000">
                <a:solidFill>
                  <a:srgbClr val="FF8A00"/>
                </a:solidFill>
                <a:latin typeface="Times New Roman Bold"/>
              </a:rPr>
              <a:t>05/</a:t>
            </a:r>
          </a:p>
        </p:txBody>
      </p:sp>
      <p:sp>
        <p:nvSpPr>
          <p:cNvPr id="10" name="TextBox 10"/>
          <p:cNvSpPr txBox="1"/>
          <p:nvPr/>
        </p:nvSpPr>
        <p:spPr>
          <a:xfrm>
            <a:off x="8061494" y="412313"/>
            <a:ext cx="7861126" cy="908050"/>
          </a:xfrm>
          <a:prstGeom prst="rect">
            <a:avLst/>
          </a:prstGeom>
        </p:spPr>
        <p:txBody>
          <a:bodyPr lIns="0" tIns="0" rIns="0" bIns="0" rtlCol="0" anchor="t">
            <a:spAutoFit/>
          </a:bodyPr>
          <a:lstStyle/>
          <a:p>
            <a:pPr>
              <a:lnSpc>
                <a:spcPts val="6500"/>
              </a:lnSpc>
            </a:pPr>
            <a:r>
              <a:rPr lang="en-US" sz="5000">
                <a:solidFill>
                  <a:srgbClr val="000000"/>
                </a:solidFill>
                <a:latin typeface="Times New Roman Bold"/>
              </a:rPr>
              <a:t>Specific</a:t>
            </a:r>
          </a:p>
        </p:txBody>
      </p:sp>
      <p:sp>
        <p:nvSpPr>
          <p:cNvPr id="11" name="TextBox 11"/>
          <p:cNvSpPr txBox="1"/>
          <p:nvPr/>
        </p:nvSpPr>
        <p:spPr>
          <a:xfrm>
            <a:off x="8249037" y="1438923"/>
            <a:ext cx="9197806" cy="1012825"/>
          </a:xfrm>
          <a:prstGeom prst="rect">
            <a:avLst/>
          </a:prstGeom>
        </p:spPr>
        <p:txBody>
          <a:bodyPr lIns="0" tIns="0" rIns="0" bIns="0" rtlCol="0" anchor="t">
            <a:spAutoFit/>
          </a:bodyPr>
          <a:lstStyle/>
          <a:p>
            <a:pPr>
              <a:lnSpc>
                <a:spcPts val="2600"/>
              </a:lnSpc>
            </a:pPr>
            <a:r>
              <a:rPr lang="en-US" sz="2000">
                <a:solidFill>
                  <a:srgbClr val="000000"/>
                </a:solidFill>
                <a:latin typeface="Times New Roman"/>
              </a:rPr>
              <a:t>Being specific means there is no ambiguity surrounding the end goal. While it does not provide a detailed list of how the individual will achieve the goal, it eradicates the vagueness in terms of what they want to achieve.</a:t>
            </a:r>
          </a:p>
        </p:txBody>
      </p:sp>
      <p:sp>
        <p:nvSpPr>
          <p:cNvPr id="12" name="TextBox 12"/>
          <p:cNvSpPr txBox="1"/>
          <p:nvPr/>
        </p:nvSpPr>
        <p:spPr>
          <a:xfrm>
            <a:off x="8061494" y="2911038"/>
            <a:ext cx="9197806" cy="552450"/>
          </a:xfrm>
          <a:prstGeom prst="rect">
            <a:avLst/>
          </a:prstGeom>
        </p:spPr>
        <p:txBody>
          <a:bodyPr lIns="0" tIns="0" rIns="0" bIns="0" rtlCol="0" anchor="t">
            <a:spAutoFit/>
          </a:bodyPr>
          <a:lstStyle/>
          <a:p>
            <a:pPr>
              <a:lnSpc>
                <a:spcPts val="3900"/>
              </a:lnSpc>
            </a:pPr>
            <a:r>
              <a:rPr lang="en-US" sz="3000">
                <a:solidFill>
                  <a:srgbClr val="805D49"/>
                </a:solidFill>
                <a:latin typeface="Times New Roman Bold"/>
              </a:rPr>
              <a:t>Examples: </a:t>
            </a:r>
          </a:p>
        </p:txBody>
      </p:sp>
      <p:sp>
        <p:nvSpPr>
          <p:cNvPr id="13" name="TextBox 13"/>
          <p:cNvSpPr txBox="1"/>
          <p:nvPr/>
        </p:nvSpPr>
        <p:spPr>
          <a:xfrm>
            <a:off x="8249037" y="3500318"/>
            <a:ext cx="9197806" cy="3676015"/>
          </a:xfrm>
          <a:prstGeom prst="rect">
            <a:avLst/>
          </a:prstGeom>
        </p:spPr>
        <p:txBody>
          <a:bodyPr lIns="0" tIns="0" rIns="0" bIns="0" rtlCol="0" anchor="t">
            <a:spAutoFit/>
          </a:bodyPr>
          <a:lstStyle/>
          <a:p>
            <a:pPr marL="431801" lvl="1" indent="-215900">
              <a:lnSpc>
                <a:spcPts val="4880"/>
              </a:lnSpc>
              <a:buFont typeface="Arial"/>
              <a:buChar char="•"/>
            </a:pPr>
            <a:r>
              <a:rPr lang="en-US" sz="2000">
                <a:solidFill>
                  <a:srgbClr val="000000"/>
                </a:solidFill>
                <a:latin typeface="Times New Roman"/>
              </a:rPr>
              <a:t>Who needs to be involved to achieve the goal?</a:t>
            </a:r>
          </a:p>
          <a:p>
            <a:pPr marL="431801" lvl="1" indent="-215900">
              <a:lnSpc>
                <a:spcPts val="4880"/>
              </a:lnSpc>
              <a:buFont typeface="Arial"/>
              <a:buChar char="•"/>
            </a:pPr>
            <a:r>
              <a:rPr lang="en-US" sz="2000">
                <a:solidFill>
                  <a:srgbClr val="000000"/>
                </a:solidFill>
                <a:latin typeface="Times New Roman"/>
              </a:rPr>
              <a:t>What is the individual trying to accomplish?</a:t>
            </a:r>
          </a:p>
          <a:p>
            <a:pPr marL="431801" lvl="1" indent="-215900">
              <a:lnSpc>
                <a:spcPts val="4880"/>
              </a:lnSpc>
              <a:buFont typeface="Arial"/>
              <a:buChar char="•"/>
            </a:pPr>
            <a:r>
              <a:rPr lang="en-US" sz="2000">
                <a:solidFill>
                  <a:srgbClr val="000000"/>
                </a:solidFill>
                <a:latin typeface="Times New Roman"/>
              </a:rPr>
              <a:t>Where is the goal located?</a:t>
            </a:r>
          </a:p>
          <a:p>
            <a:pPr marL="431801" lvl="1" indent="-215900">
              <a:lnSpc>
                <a:spcPts val="4880"/>
              </a:lnSpc>
              <a:buFont typeface="Arial"/>
              <a:buChar char="•"/>
            </a:pPr>
            <a:r>
              <a:rPr lang="en-US" sz="2000">
                <a:solidFill>
                  <a:srgbClr val="000000"/>
                </a:solidFill>
                <a:latin typeface="Times New Roman"/>
              </a:rPr>
              <a:t>Why is the goal important?</a:t>
            </a:r>
          </a:p>
          <a:p>
            <a:pPr marL="431801" lvl="1" indent="-215900">
              <a:lnSpc>
                <a:spcPts val="4880"/>
              </a:lnSpc>
              <a:buFont typeface="Arial"/>
              <a:buChar char="•"/>
            </a:pPr>
            <a:r>
              <a:rPr lang="en-US" sz="2000">
                <a:solidFill>
                  <a:srgbClr val="000000"/>
                </a:solidFill>
                <a:latin typeface="Times New Roman"/>
              </a:rPr>
              <a:t>Which resources or obstacles are involved in achieving the goal?</a:t>
            </a:r>
          </a:p>
          <a:p>
            <a:pPr marL="431801" lvl="1" indent="-215900">
              <a:lnSpc>
                <a:spcPts val="4880"/>
              </a:lnSpc>
              <a:buFont typeface="Arial"/>
              <a:buChar char="•"/>
            </a:pPr>
            <a:r>
              <a:rPr lang="en-US" sz="2000">
                <a:solidFill>
                  <a:srgbClr val="000000"/>
                </a:solidFill>
                <a:latin typeface="Times New Roman"/>
              </a:rPr>
              <a:t>When should the goal be achieved?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DFC"/>
        </a:solidFill>
        <a:effectLst/>
      </p:bgPr>
    </p:bg>
    <p:spTree>
      <p:nvGrpSpPr>
        <p:cNvPr id="1" name=""/>
        <p:cNvGrpSpPr/>
        <p:nvPr/>
      </p:nvGrpSpPr>
      <p:grpSpPr>
        <a:xfrm>
          <a:off x="0" y="0"/>
          <a:ext cx="0" cy="0"/>
          <a:chOff x="0" y="0"/>
          <a:chExt cx="0" cy="0"/>
        </a:xfrm>
      </p:grpSpPr>
      <p:sp>
        <p:nvSpPr>
          <p:cNvPr id="2" name="Freeform 2"/>
          <p:cNvSpPr/>
          <p:nvPr/>
        </p:nvSpPr>
        <p:spPr>
          <a:xfrm>
            <a:off x="-3147376" y="-779923"/>
            <a:ext cx="10520304" cy="11846846"/>
          </a:xfrm>
          <a:custGeom>
            <a:avLst/>
            <a:gdLst/>
            <a:ahLst/>
            <a:cxnLst/>
            <a:rect l="l" t="t" r="r" b="b"/>
            <a:pathLst>
              <a:path w="10520304" h="11846846">
                <a:moveTo>
                  <a:pt x="0" y="0"/>
                </a:moveTo>
                <a:lnTo>
                  <a:pt x="10520303" y="0"/>
                </a:lnTo>
                <a:lnTo>
                  <a:pt x="10520303" y="11846846"/>
                </a:lnTo>
                <a:lnTo>
                  <a:pt x="0" y="11846846"/>
                </a:lnTo>
                <a:lnTo>
                  <a:pt x="0" y="0"/>
                </a:lnTo>
                <a:close/>
              </a:path>
            </a:pathLst>
          </a:custGeom>
          <a:blipFill>
            <a:blip r:embed="rId2"/>
            <a:stretch>
              <a:fillRect r="-70297"/>
            </a:stretch>
          </a:blipFill>
        </p:spPr>
      </p:sp>
      <p:grpSp>
        <p:nvGrpSpPr>
          <p:cNvPr id="3" name="Group 3"/>
          <p:cNvGrpSpPr/>
          <p:nvPr/>
        </p:nvGrpSpPr>
        <p:grpSpPr>
          <a:xfrm>
            <a:off x="-1866323" y="-779923"/>
            <a:ext cx="9239250" cy="14549461"/>
            <a:chOff x="0" y="0"/>
            <a:chExt cx="2433383" cy="3831957"/>
          </a:xfrm>
        </p:grpSpPr>
        <p:sp>
          <p:nvSpPr>
            <p:cNvPr id="4" name="Freeform 4"/>
            <p:cNvSpPr/>
            <p:nvPr/>
          </p:nvSpPr>
          <p:spPr>
            <a:xfrm>
              <a:off x="0" y="0"/>
              <a:ext cx="2433383" cy="3831957"/>
            </a:xfrm>
            <a:custGeom>
              <a:avLst/>
              <a:gdLst/>
              <a:ahLst/>
              <a:cxnLst/>
              <a:rect l="l" t="t" r="r" b="b"/>
              <a:pathLst>
                <a:path w="2433383" h="3831957">
                  <a:moveTo>
                    <a:pt x="0" y="0"/>
                  </a:moveTo>
                  <a:lnTo>
                    <a:pt x="2433383" y="0"/>
                  </a:lnTo>
                  <a:lnTo>
                    <a:pt x="2433383" y="3831957"/>
                  </a:lnTo>
                  <a:lnTo>
                    <a:pt x="0" y="3831957"/>
                  </a:lnTo>
                  <a:close/>
                </a:path>
              </a:pathLst>
            </a:custGeom>
            <a:solidFill>
              <a:srgbClr val="510099">
                <a:alpha val="87843"/>
              </a:srgbClr>
            </a:solidFill>
          </p:spPr>
        </p:sp>
        <p:sp>
          <p:nvSpPr>
            <p:cNvPr id="5" name="TextBox 5"/>
            <p:cNvSpPr txBox="1"/>
            <p:nvPr/>
          </p:nvSpPr>
          <p:spPr>
            <a:xfrm>
              <a:off x="0" y="-95250"/>
              <a:ext cx="2433383" cy="3927207"/>
            </a:xfrm>
            <a:prstGeom prst="rect">
              <a:avLst/>
            </a:prstGeom>
          </p:spPr>
          <p:txBody>
            <a:bodyPr lIns="50800" tIns="50800" rIns="50800" bIns="50800" rtlCol="0" anchor="ctr"/>
            <a:lstStyle/>
            <a:p>
              <a:pPr algn="ctr">
                <a:lnSpc>
                  <a:spcPts val="3359"/>
                </a:lnSpc>
              </a:pPr>
              <a:endParaRPr/>
            </a:p>
          </p:txBody>
        </p:sp>
      </p:grpSp>
      <p:sp>
        <p:nvSpPr>
          <p:cNvPr id="6" name="Freeform 6"/>
          <p:cNvSpPr/>
          <p:nvPr/>
        </p:nvSpPr>
        <p:spPr>
          <a:xfrm>
            <a:off x="5769552" y="8301839"/>
            <a:ext cx="3206750" cy="3206750"/>
          </a:xfrm>
          <a:custGeom>
            <a:avLst/>
            <a:gdLst/>
            <a:ahLst/>
            <a:cxnLst/>
            <a:rect l="l" t="t" r="r" b="b"/>
            <a:pathLst>
              <a:path w="3206750" h="3206750">
                <a:moveTo>
                  <a:pt x="0" y="0"/>
                </a:moveTo>
                <a:lnTo>
                  <a:pt x="3206750" y="0"/>
                </a:lnTo>
                <a:lnTo>
                  <a:pt x="3206750" y="3206750"/>
                </a:lnTo>
                <a:lnTo>
                  <a:pt x="0" y="32067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288025" y="2266513"/>
            <a:ext cx="6181505" cy="6257925"/>
          </a:xfrm>
          <a:prstGeom prst="rect">
            <a:avLst/>
          </a:prstGeom>
        </p:spPr>
        <p:txBody>
          <a:bodyPr lIns="0" tIns="0" rIns="0" bIns="0" rtlCol="0" anchor="t">
            <a:spAutoFit/>
          </a:bodyPr>
          <a:lstStyle/>
          <a:p>
            <a:pPr>
              <a:lnSpc>
                <a:spcPts val="9600"/>
              </a:lnSpc>
            </a:pPr>
            <a:r>
              <a:rPr lang="en-US" sz="8000">
                <a:solidFill>
                  <a:srgbClr val="FFFDFC"/>
                </a:solidFill>
                <a:latin typeface="Times New Roman Bold"/>
              </a:rPr>
              <a:t>Creating achievable SMART goals</a:t>
            </a:r>
          </a:p>
          <a:p>
            <a:pPr>
              <a:lnSpc>
                <a:spcPts val="9600"/>
              </a:lnSpc>
            </a:pPr>
            <a:endParaRPr lang="en-US" sz="8000">
              <a:solidFill>
                <a:srgbClr val="FFFDFC"/>
              </a:solidFill>
              <a:latin typeface="Times New Roman Bold"/>
            </a:endParaRPr>
          </a:p>
        </p:txBody>
      </p:sp>
      <p:sp>
        <p:nvSpPr>
          <p:cNvPr id="8" name="TextBox 8"/>
          <p:cNvSpPr txBox="1"/>
          <p:nvPr/>
        </p:nvSpPr>
        <p:spPr>
          <a:xfrm>
            <a:off x="656676" y="226073"/>
            <a:ext cx="1952300" cy="2066925"/>
          </a:xfrm>
          <a:prstGeom prst="rect">
            <a:avLst/>
          </a:prstGeom>
        </p:spPr>
        <p:txBody>
          <a:bodyPr lIns="0" tIns="0" rIns="0" bIns="0" rtlCol="0" anchor="t">
            <a:spAutoFit/>
          </a:bodyPr>
          <a:lstStyle/>
          <a:p>
            <a:pPr marL="0" lvl="0" indent="0" algn="ctr">
              <a:lnSpc>
                <a:spcPts val="14400"/>
              </a:lnSpc>
              <a:spcBef>
                <a:spcPct val="0"/>
              </a:spcBef>
            </a:pPr>
            <a:r>
              <a:rPr lang="en-US" sz="12000">
                <a:solidFill>
                  <a:srgbClr val="FF8A00"/>
                </a:solidFill>
                <a:latin typeface="Times New Roman Bold"/>
              </a:rPr>
              <a:t>05/</a:t>
            </a:r>
          </a:p>
        </p:txBody>
      </p:sp>
      <p:sp>
        <p:nvSpPr>
          <p:cNvPr id="9" name="TextBox 9"/>
          <p:cNvSpPr txBox="1"/>
          <p:nvPr/>
        </p:nvSpPr>
        <p:spPr>
          <a:xfrm>
            <a:off x="8061494" y="412313"/>
            <a:ext cx="7861126" cy="908050"/>
          </a:xfrm>
          <a:prstGeom prst="rect">
            <a:avLst/>
          </a:prstGeom>
        </p:spPr>
        <p:txBody>
          <a:bodyPr lIns="0" tIns="0" rIns="0" bIns="0" rtlCol="0" anchor="t">
            <a:spAutoFit/>
          </a:bodyPr>
          <a:lstStyle/>
          <a:p>
            <a:pPr>
              <a:lnSpc>
                <a:spcPts val="6500"/>
              </a:lnSpc>
            </a:pPr>
            <a:r>
              <a:rPr lang="en-US" sz="5000">
                <a:solidFill>
                  <a:srgbClr val="000000"/>
                </a:solidFill>
                <a:latin typeface="Times New Roman Bold"/>
              </a:rPr>
              <a:t>Measurable</a:t>
            </a:r>
          </a:p>
        </p:txBody>
      </p:sp>
      <p:sp>
        <p:nvSpPr>
          <p:cNvPr id="10" name="TextBox 10"/>
          <p:cNvSpPr txBox="1"/>
          <p:nvPr/>
        </p:nvSpPr>
        <p:spPr>
          <a:xfrm>
            <a:off x="8249037" y="1438923"/>
            <a:ext cx="9197806" cy="1012825"/>
          </a:xfrm>
          <a:prstGeom prst="rect">
            <a:avLst/>
          </a:prstGeom>
        </p:spPr>
        <p:txBody>
          <a:bodyPr lIns="0" tIns="0" rIns="0" bIns="0" rtlCol="0" anchor="t">
            <a:spAutoFit/>
          </a:bodyPr>
          <a:lstStyle/>
          <a:p>
            <a:pPr>
              <a:lnSpc>
                <a:spcPts val="2600"/>
              </a:lnSpc>
            </a:pPr>
            <a:r>
              <a:rPr lang="en-US" sz="2000">
                <a:solidFill>
                  <a:srgbClr val="000000"/>
                </a:solidFill>
                <a:latin typeface="Times New Roman"/>
              </a:rPr>
              <a:t>A goal should be measurable, which means the person should be able to track and quantify the goal's progress. This helps the goal maker stay focused and on track with reaching deadlines.</a:t>
            </a:r>
          </a:p>
        </p:txBody>
      </p:sp>
      <p:sp>
        <p:nvSpPr>
          <p:cNvPr id="11" name="TextBox 11"/>
          <p:cNvSpPr txBox="1"/>
          <p:nvPr/>
        </p:nvSpPr>
        <p:spPr>
          <a:xfrm>
            <a:off x="8061494" y="2911038"/>
            <a:ext cx="9197806" cy="552450"/>
          </a:xfrm>
          <a:prstGeom prst="rect">
            <a:avLst/>
          </a:prstGeom>
        </p:spPr>
        <p:txBody>
          <a:bodyPr lIns="0" tIns="0" rIns="0" bIns="0" rtlCol="0" anchor="t">
            <a:spAutoFit/>
          </a:bodyPr>
          <a:lstStyle/>
          <a:p>
            <a:pPr>
              <a:lnSpc>
                <a:spcPts val="3900"/>
              </a:lnSpc>
            </a:pPr>
            <a:r>
              <a:rPr lang="en-US" sz="3000">
                <a:solidFill>
                  <a:srgbClr val="805D49"/>
                </a:solidFill>
                <a:latin typeface="Times New Roman Bold"/>
              </a:rPr>
              <a:t>Examples: </a:t>
            </a:r>
          </a:p>
        </p:txBody>
      </p:sp>
      <p:sp>
        <p:nvSpPr>
          <p:cNvPr id="12" name="TextBox 12"/>
          <p:cNvSpPr txBox="1"/>
          <p:nvPr/>
        </p:nvSpPr>
        <p:spPr>
          <a:xfrm>
            <a:off x="8249037" y="3500318"/>
            <a:ext cx="9197806" cy="2437765"/>
          </a:xfrm>
          <a:prstGeom prst="rect">
            <a:avLst/>
          </a:prstGeom>
        </p:spPr>
        <p:txBody>
          <a:bodyPr lIns="0" tIns="0" rIns="0" bIns="0" rtlCol="0" anchor="t">
            <a:spAutoFit/>
          </a:bodyPr>
          <a:lstStyle/>
          <a:p>
            <a:pPr marL="431801" lvl="1" indent="-215900">
              <a:lnSpc>
                <a:spcPts val="4880"/>
              </a:lnSpc>
              <a:buFont typeface="Arial"/>
              <a:buChar char="•"/>
            </a:pPr>
            <a:r>
              <a:rPr lang="en-US" sz="2000">
                <a:solidFill>
                  <a:srgbClr val="000000"/>
                </a:solidFill>
                <a:latin typeface="Times New Roman"/>
              </a:rPr>
              <a:t>How much?</a:t>
            </a:r>
          </a:p>
          <a:p>
            <a:pPr marL="431801" lvl="1" indent="-215900">
              <a:lnSpc>
                <a:spcPts val="4880"/>
              </a:lnSpc>
              <a:buFont typeface="Arial"/>
              <a:buChar char="•"/>
            </a:pPr>
            <a:r>
              <a:rPr lang="en-US" sz="2000">
                <a:solidFill>
                  <a:srgbClr val="000000"/>
                </a:solidFill>
                <a:latin typeface="Times New Roman"/>
              </a:rPr>
              <a:t>How many?</a:t>
            </a:r>
          </a:p>
          <a:p>
            <a:pPr marL="431801" lvl="1" indent="-215900">
              <a:lnSpc>
                <a:spcPts val="4880"/>
              </a:lnSpc>
              <a:buFont typeface="Arial"/>
              <a:buChar char="•"/>
            </a:pPr>
            <a:r>
              <a:rPr lang="en-US" sz="2000">
                <a:solidFill>
                  <a:srgbClr val="000000"/>
                </a:solidFill>
                <a:latin typeface="Times New Roman"/>
              </a:rPr>
              <a:t>What are the indicators of progress?</a:t>
            </a:r>
          </a:p>
          <a:p>
            <a:pPr marL="431801" lvl="1" indent="-215900">
              <a:lnSpc>
                <a:spcPts val="4880"/>
              </a:lnSpc>
              <a:buFont typeface="Arial"/>
              <a:buChar char="•"/>
            </a:pPr>
            <a:r>
              <a:rPr lang="en-US" sz="2000">
                <a:solidFill>
                  <a:srgbClr val="000000"/>
                </a:solidFill>
                <a:latin typeface="Times New Roman"/>
              </a:rPr>
              <a:t>How will the goal setter know when the goal is reached?</a:t>
            </a:r>
          </a:p>
        </p:txBody>
      </p:sp>
      <p:sp>
        <p:nvSpPr>
          <p:cNvPr id="13" name="Freeform 13"/>
          <p:cNvSpPr/>
          <p:nvPr/>
        </p:nvSpPr>
        <p:spPr>
          <a:xfrm>
            <a:off x="6684357" y="8898794"/>
            <a:ext cx="1431331" cy="1007299"/>
          </a:xfrm>
          <a:custGeom>
            <a:avLst/>
            <a:gdLst/>
            <a:ahLst/>
            <a:cxnLst/>
            <a:rect l="l" t="t" r="r" b="b"/>
            <a:pathLst>
              <a:path w="1431331" h="1007299">
                <a:moveTo>
                  <a:pt x="0" y="0"/>
                </a:moveTo>
                <a:lnTo>
                  <a:pt x="1431330" y="0"/>
                </a:lnTo>
                <a:lnTo>
                  <a:pt x="1431330" y="1007299"/>
                </a:lnTo>
                <a:lnTo>
                  <a:pt x="0" y="10072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DFC"/>
        </a:solidFill>
        <a:effectLst/>
      </p:bgPr>
    </p:bg>
    <p:spTree>
      <p:nvGrpSpPr>
        <p:cNvPr id="1" name=""/>
        <p:cNvGrpSpPr/>
        <p:nvPr/>
      </p:nvGrpSpPr>
      <p:grpSpPr>
        <a:xfrm>
          <a:off x="0" y="0"/>
          <a:ext cx="0" cy="0"/>
          <a:chOff x="0" y="0"/>
          <a:chExt cx="0" cy="0"/>
        </a:xfrm>
      </p:grpSpPr>
      <p:sp>
        <p:nvSpPr>
          <p:cNvPr id="2" name="Freeform 2"/>
          <p:cNvSpPr/>
          <p:nvPr/>
        </p:nvSpPr>
        <p:spPr>
          <a:xfrm>
            <a:off x="-3147376" y="-779923"/>
            <a:ext cx="10520304" cy="11846846"/>
          </a:xfrm>
          <a:custGeom>
            <a:avLst/>
            <a:gdLst/>
            <a:ahLst/>
            <a:cxnLst/>
            <a:rect l="l" t="t" r="r" b="b"/>
            <a:pathLst>
              <a:path w="10520304" h="11846846">
                <a:moveTo>
                  <a:pt x="0" y="0"/>
                </a:moveTo>
                <a:lnTo>
                  <a:pt x="10520303" y="0"/>
                </a:lnTo>
                <a:lnTo>
                  <a:pt x="10520303" y="11846846"/>
                </a:lnTo>
                <a:lnTo>
                  <a:pt x="0" y="11846846"/>
                </a:lnTo>
                <a:lnTo>
                  <a:pt x="0" y="0"/>
                </a:lnTo>
                <a:close/>
              </a:path>
            </a:pathLst>
          </a:custGeom>
          <a:blipFill>
            <a:blip r:embed="rId2"/>
            <a:stretch>
              <a:fillRect r="-70297"/>
            </a:stretch>
          </a:blipFill>
        </p:spPr>
      </p:sp>
      <p:grpSp>
        <p:nvGrpSpPr>
          <p:cNvPr id="3" name="Group 3"/>
          <p:cNvGrpSpPr/>
          <p:nvPr/>
        </p:nvGrpSpPr>
        <p:grpSpPr>
          <a:xfrm>
            <a:off x="-1866323" y="-1011465"/>
            <a:ext cx="9239250" cy="13902613"/>
            <a:chOff x="0" y="0"/>
            <a:chExt cx="2433383" cy="3661594"/>
          </a:xfrm>
        </p:grpSpPr>
        <p:sp>
          <p:nvSpPr>
            <p:cNvPr id="4" name="Freeform 4"/>
            <p:cNvSpPr/>
            <p:nvPr/>
          </p:nvSpPr>
          <p:spPr>
            <a:xfrm>
              <a:off x="0" y="0"/>
              <a:ext cx="2433383" cy="3661594"/>
            </a:xfrm>
            <a:custGeom>
              <a:avLst/>
              <a:gdLst/>
              <a:ahLst/>
              <a:cxnLst/>
              <a:rect l="l" t="t" r="r" b="b"/>
              <a:pathLst>
                <a:path w="2433383" h="3661594">
                  <a:moveTo>
                    <a:pt x="0" y="0"/>
                  </a:moveTo>
                  <a:lnTo>
                    <a:pt x="2433383" y="0"/>
                  </a:lnTo>
                  <a:lnTo>
                    <a:pt x="2433383" y="3661594"/>
                  </a:lnTo>
                  <a:lnTo>
                    <a:pt x="0" y="3661594"/>
                  </a:lnTo>
                  <a:close/>
                </a:path>
              </a:pathLst>
            </a:custGeom>
            <a:solidFill>
              <a:srgbClr val="510099">
                <a:alpha val="87843"/>
              </a:srgbClr>
            </a:solidFill>
          </p:spPr>
        </p:sp>
        <p:sp>
          <p:nvSpPr>
            <p:cNvPr id="5" name="TextBox 5"/>
            <p:cNvSpPr txBox="1"/>
            <p:nvPr/>
          </p:nvSpPr>
          <p:spPr>
            <a:xfrm>
              <a:off x="0" y="-95250"/>
              <a:ext cx="2433383" cy="3756844"/>
            </a:xfrm>
            <a:prstGeom prst="rect">
              <a:avLst/>
            </a:prstGeom>
          </p:spPr>
          <p:txBody>
            <a:bodyPr lIns="50800" tIns="50800" rIns="50800" bIns="50800" rtlCol="0" anchor="ctr"/>
            <a:lstStyle/>
            <a:p>
              <a:pPr algn="ctr">
                <a:lnSpc>
                  <a:spcPts val="3359"/>
                </a:lnSpc>
              </a:pPr>
              <a:endParaRPr/>
            </a:p>
          </p:txBody>
        </p:sp>
      </p:grpSp>
      <p:sp>
        <p:nvSpPr>
          <p:cNvPr id="6" name="Freeform 6"/>
          <p:cNvSpPr/>
          <p:nvPr/>
        </p:nvSpPr>
        <p:spPr>
          <a:xfrm>
            <a:off x="5769552" y="8301839"/>
            <a:ext cx="3206750" cy="3206750"/>
          </a:xfrm>
          <a:custGeom>
            <a:avLst/>
            <a:gdLst/>
            <a:ahLst/>
            <a:cxnLst/>
            <a:rect l="l" t="t" r="r" b="b"/>
            <a:pathLst>
              <a:path w="3206750" h="3206750">
                <a:moveTo>
                  <a:pt x="0" y="0"/>
                </a:moveTo>
                <a:lnTo>
                  <a:pt x="3206750" y="0"/>
                </a:lnTo>
                <a:lnTo>
                  <a:pt x="3206750" y="3206750"/>
                </a:lnTo>
                <a:lnTo>
                  <a:pt x="0" y="32067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288025" y="2266513"/>
            <a:ext cx="6181505" cy="6257925"/>
          </a:xfrm>
          <a:prstGeom prst="rect">
            <a:avLst/>
          </a:prstGeom>
        </p:spPr>
        <p:txBody>
          <a:bodyPr lIns="0" tIns="0" rIns="0" bIns="0" rtlCol="0" anchor="t">
            <a:spAutoFit/>
          </a:bodyPr>
          <a:lstStyle/>
          <a:p>
            <a:pPr>
              <a:lnSpc>
                <a:spcPts val="9600"/>
              </a:lnSpc>
            </a:pPr>
            <a:r>
              <a:rPr lang="en-US" sz="8000">
                <a:solidFill>
                  <a:srgbClr val="FFFDFC"/>
                </a:solidFill>
                <a:latin typeface="Times New Roman Bold"/>
              </a:rPr>
              <a:t>Creating achievable SMART goals</a:t>
            </a:r>
          </a:p>
          <a:p>
            <a:pPr>
              <a:lnSpc>
                <a:spcPts val="9600"/>
              </a:lnSpc>
            </a:pPr>
            <a:endParaRPr lang="en-US" sz="8000">
              <a:solidFill>
                <a:srgbClr val="FFFDFC"/>
              </a:solidFill>
              <a:latin typeface="Times New Roman Bold"/>
            </a:endParaRPr>
          </a:p>
        </p:txBody>
      </p:sp>
      <p:sp>
        <p:nvSpPr>
          <p:cNvPr id="8" name="TextBox 8"/>
          <p:cNvSpPr txBox="1"/>
          <p:nvPr/>
        </p:nvSpPr>
        <p:spPr>
          <a:xfrm>
            <a:off x="656676" y="226073"/>
            <a:ext cx="1952300" cy="2066925"/>
          </a:xfrm>
          <a:prstGeom prst="rect">
            <a:avLst/>
          </a:prstGeom>
        </p:spPr>
        <p:txBody>
          <a:bodyPr lIns="0" tIns="0" rIns="0" bIns="0" rtlCol="0" anchor="t">
            <a:spAutoFit/>
          </a:bodyPr>
          <a:lstStyle/>
          <a:p>
            <a:pPr marL="0" lvl="0" indent="0" algn="ctr">
              <a:lnSpc>
                <a:spcPts val="14400"/>
              </a:lnSpc>
              <a:spcBef>
                <a:spcPct val="0"/>
              </a:spcBef>
            </a:pPr>
            <a:r>
              <a:rPr lang="en-US" sz="12000">
                <a:solidFill>
                  <a:srgbClr val="FF8A00"/>
                </a:solidFill>
                <a:latin typeface="Times New Roman Bold"/>
              </a:rPr>
              <a:t>05/</a:t>
            </a:r>
          </a:p>
        </p:txBody>
      </p:sp>
      <p:sp>
        <p:nvSpPr>
          <p:cNvPr id="9" name="TextBox 9"/>
          <p:cNvSpPr txBox="1"/>
          <p:nvPr/>
        </p:nvSpPr>
        <p:spPr>
          <a:xfrm>
            <a:off x="8061494" y="412313"/>
            <a:ext cx="7861126" cy="908050"/>
          </a:xfrm>
          <a:prstGeom prst="rect">
            <a:avLst/>
          </a:prstGeom>
        </p:spPr>
        <p:txBody>
          <a:bodyPr lIns="0" tIns="0" rIns="0" bIns="0" rtlCol="0" anchor="t">
            <a:spAutoFit/>
          </a:bodyPr>
          <a:lstStyle/>
          <a:p>
            <a:pPr>
              <a:lnSpc>
                <a:spcPts val="6500"/>
              </a:lnSpc>
            </a:pPr>
            <a:r>
              <a:rPr lang="en-US" sz="5000">
                <a:solidFill>
                  <a:srgbClr val="000000"/>
                </a:solidFill>
                <a:latin typeface="Times New Roman Bold"/>
              </a:rPr>
              <a:t>Achievable</a:t>
            </a:r>
          </a:p>
        </p:txBody>
      </p:sp>
      <p:sp>
        <p:nvSpPr>
          <p:cNvPr id="10" name="TextBox 10"/>
          <p:cNvSpPr txBox="1"/>
          <p:nvPr/>
        </p:nvSpPr>
        <p:spPr>
          <a:xfrm>
            <a:off x="8249037" y="1438923"/>
            <a:ext cx="9197806" cy="688975"/>
          </a:xfrm>
          <a:prstGeom prst="rect">
            <a:avLst/>
          </a:prstGeom>
        </p:spPr>
        <p:txBody>
          <a:bodyPr lIns="0" tIns="0" rIns="0" bIns="0" rtlCol="0" anchor="t">
            <a:spAutoFit/>
          </a:bodyPr>
          <a:lstStyle/>
          <a:p>
            <a:pPr>
              <a:lnSpc>
                <a:spcPts val="2600"/>
              </a:lnSpc>
            </a:pPr>
            <a:r>
              <a:rPr lang="en-US" sz="2000">
                <a:solidFill>
                  <a:srgbClr val="000000"/>
                </a:solidFill>
                <a:latin typeface="Times New Roman"/>
              </a:rPr>
              <a:t>Depending on how important the end goal is, the individual might need to develop new skills and attitudes.</a:t>
            </a:r>
          </a:p>
        </p:txBody>
      </p:sp>
      <p:sp>
        <p:nvSpPr>
          <p:cNvPr id="11" name="TextBox 11"/>
          <p:cNvSpPr txBox="1"/>
          <p:nvPr/>
        </p:nvSpPr>
        <p:spPr>
          <a:xfrm>
            <a:off x="8061494" y="2911038"/>
            <a:ext cx="9197806" cy="552450"/>
          </a:xfrm>
          <a:prstGeom prst="rect">
            <a:avLst/>
          </a:prstGeom>
        </p:spPr>
        <p:txBody>
          <a:bodyPr lIns="0" tIns="0" rIns="0" bIns="0" rtlCol="0" anchor="t">
            <a:spAutoFit/>
          </a:bodyPr>
          <a:lstStyle/>
          <a:p>
            <a:pPr>
              <a:lnSpc>
                <a:spcPts val="3900"/>
              </a:lnSpc>
            </a:pPr>
            <a:r>
              <a:rPr lang="en-US" sz="3000">
                <a:solidFill>
                  <a:srgbClr val="805D49"/>
                </a:solidFill>
                <a:latin typeface="Times New Roman Bold"/>
              </a:rPr>
              <a:t>Examples: </a:t>
            </a:r>
          </a:p>
        </p:txBody>
      </p:sp>
      <p:sp>
        <p:nvSpPr>
          <p:cNvPr id="12" name="TextBox 12"/>
          <p:cNvSpPr txBox="1"/>
          <p:nvPr/>
        </p:nvSpPr>
        <p:spPr>
          <a:xfrm>
            <a:off x="8249037" y="3500318"/>
            <a:ext cx="9197806" cy="3056890"/>
          </a:xfrm>
          <a:prstGeom prst="rect">
            <a:avLst/>
          </a:prstGeom>
        </p:spPr>
        <p:txBody>
          <a:bodyPr lIns="0" tIns="0" rIns="0" bIns="0" rtlCol="0" anchor="t">
            <a:spAutoFit/>
          </a:bodyPr>
          <a:lstStyle/>
          <a:p>
            <a:pPr marL="431801" lvl="1" indent="-215900">
              <a:lnSpc>
                <a:spcPts val="4880"/>
              </a:lnSpc>
              <a:buFont typeface="Arial"/>
              <a:buChar char="•"/>
            </a:pPr>
            <a:r>
              <a:rPr lang="en-US" sz="2000">
                <a:solidFill>
                  <a:srgbClr val="000000"/>
                </a:solidFill>
                <a:latin typeface="Times New Roman"/>
              </a:rPr>
              <a:t>How does the individual reach the goal?</a:t>
            </a:r>
          </a:p>
          <a:p>
            <a:pPr marL="431801" lvl="1" indent="-215900">
              <a:lnSpc>
                <a:spcPts val="4880"/>
              </a:lnSpc>
              <a:buFont typeface="Arial"/>
              <a:buChar char="•"/>
            </a:pPr>
            <a:r>
              <a:rPr lang="en-US" sz="2000">
                <a:solidFill>
                  <a:srgbClr val="000000"/>
                </a:solidFill>
                <a:latin typeface="Times New Roman"/>
              </a:rPr>
              <a:t>How realistic is the goal?</a:t>
            </a:r>
          </a:p>
          <a:p>
            <a:pPr marL="431801" lvl="1" indent="-215900">
              <a:lnSpc>
                <a:spcPts val="4880"/>
              </a:lnSpc>
              <a:buFont typeface="Arial"/>
              <a:buChar char="•"/>
            </a:pPr>
            <a:r>
              <a:rPr lang="en-US" sz="2000">
                <a:solidFill>
                  <a:srgbClr val="000000"/>
                </a:solidFill>
                <a:latin typeface="Times New Roman"/>
              </a:rPr>
              <a:t>Are the necessary tools and skills available?</a:t>
            </a:r>
          </a:p>
          <a:p>
            <a:pPr marL="431801" lvl="1" indent="-215900">
              <a:lnSpc>
                <a:spcPts val="4880"/>
              </a:lnSpc>
              <a:buFont typeface="Arial"/>
              <a:buChar char="•"/>
            </a:pPr>
            <a:r>
              <a:rPr lang="en-US" sz="2000">
                <a:solidFill>
                  <a:srgbClr val="000000"/>
                </a:solidFill>
                <a:latin typeface="Times New Roman"/>
              </a:rPr>
              <a:t>What would it take to attain the goal?</a:t>
            </a:r>
          </a:p>
          <a:p>
            <a:pPr marL="431801" lvl="1" indent="-215900">
              <a:lnSpc>
                <a:spcPts val="4880"/>
              </a:lnSpc>
              <a:buFont typeface="Arial"/>
              <a:buChar char="•"/>
            </a:pPr>
            <a:r>
              <a:rPr lang="en-US" sz="2000">
                <a:solidFill>
                  <a:srgbClr val="000000"/>
                </a:solidFill>
                <a:latin typeface="Times New Roman"/>
              </a:rPr>
              <a:t>Which tools and skills will be required to achieve the goal?</a:t>
            </a:r>
          </a:p>
        </p:txBody>
      </p:sp>
      <p:sp>
        <p:nvSpPr>
          <p:cNvPr id="13" name="Freeform 13"/>
          <p:cNvSpPr/>
          <p:nvPr/>
        </p:nvSpPr>
        <p:spPr>
          <a:xfrm>
            <a:off x="6684357" y="8898794"/>
            <a:ext cx="1431331" cy="1007299"/>
          </a:xfrm>
          <a:custGeom>
            <a:avLst/>
            <a:gdLst/>
            <a:ahLst/>
            <a:cxnLst/>
            <a:rect l="l" t="t" r="r" b="b"/>
            <a:pathLst>
              <a:path w="1431331" h="1007299">
                <a:moveTo>
                  <a:pt x="0" y="0"/>
                </a:moveTo>
                <a:lnTo>
                  <a:pt x="1431330" y="0"/>
                </a:lnTo>
                <a:lnTo>
                  <a:pt x="1431330" y="1007299"/>
                </a:lnTo>
                <a:lnTo>
                  <a:pt x="0" y="10072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675</Words>
  <Application>Microsoft Office PowerPoint</Application>
  <PresentationFormat>Custom</PresentationFormat>
  <Paragraphs>92</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Times New Roman Bold</vt:lpstr>
      <vt:lpstr>Times New Roman</vt:lpstr>
      <vt:lpstr>Arial</vt:lpstr>
      <vt:lpstr>Calibri</vt:lpstr>
      <vt:lpstr>Times New Roman Ultra-Bold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Bản sao của Animated and Interactive Consulting Presentation</dc:title>
  <cp:lastModifiedBy>Trí Nguyễn</cp:lastModifiedBy>
  <cp:revision>4</cp:revision>
  <dcterms:created xsi:type="dcterms:W3CDTF">2006-08-16T00:00:00Z</dcterms:created>
  <dcterms:modified xsi:type="dcterms:W3CDTF">2024-01-17T15:10:15Z</dcterms:modified>
  <dc:identifier>DAF5o3Sd6Xc</dc:identifier>
</cp:coreProperties>
</file>